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handoutMasterIdLst>
    <p:handoutMasterId r:id="rId35"/>
  </p:handoutMasterIdLst>
  <p:sldIdLst>
    <p:sldId id="2076136138" r:id="rId5"/>
    <p:sldId id="2076136117" r:id="rId6"/>
    <p:sldId id="2076136163" r:id="rId7"/>
    <p:sldId id="2076136136" r:id="rId8"/>
    <p:sldId id="2076136144" r:id="rId9"/>
    <p:sldId id="2076136150" r:id="rId10"/>
    <p:sldId id="2076136174" r:id="rId11"/>
    <p:sldId id="2076136141" r:id="rId12"/>
    <p:sldId id="2076136165" r:id="rId13"/>
    <p:sldId id="2076136143" r:id="rId14"/>
    <p:sldId id="2076136167" r:id="rId15"/>
    <p:sldId id="2076136166" r:id="rId16"/>
    <p:sldId id="2076136142" r:id="rId17"/>
    <p:sldId id="2076136171" r:id="rId18"/>
    <p:sldId id="2076136153" r:id="rId19"/>
    <p:sldId id="2076136154" r:id="rId20"/>
    <p:sldId id="2076136155" r:id="rId21"/>
    <p:sldId id="2076136122" r:id="rId22"/>
    <p:sldId id="2076136123" r:id="rId23"/>
    <p:sldId id="2076136124" r:id="rId24"/>
    <p:sldId id="2076136125" r:id="rId25"/>
    <p:sldId id="2076136126" r:id="rId26"/>
    <p:sldId id="2076136127" r:id="rId27"/>
    <p:sldId id="2076136128" r:id="rId28"/>
    <p:sldId id="2076136129" r:id="rId29"/>
    <p:sldId id="2076136130" r:id="rId30"/>
    <p:sldId id="2076136147" r:id="rId31"/>
    <p:sldId id="2076136131" r:id="rId32"/>
    <p:sldId id="2076136173" r:id="rId33"/>
  </p:sldIdLst>
  <p:sldSz cx="17068800" cy="9601200"/>
  <p:notesSz cx="6858000" cy="1457325"/>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6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ie Scott" initials="SS" lastIdx="4" clrIdx="0">
    <p:extLst>
      <p:ext uri="{19B8F6BF-5375-455C-9EA6-DF929625EA0E}">
        <p15:presenceInfo xmlns:p15="http://schemas.microsoft.com/office/powerpoint/2012/main" userId="S::SaScott@aberdeencity.gov.uk::4b48438d-242d-433c-b485-8a6eee47026e" providerId="AD"/>
      </p:ext>
    </p:extLst>
  </p:cmAuthor>
  <p:cmAuthor id="2" name="Louise Ironside" initials="LI" lastIdx="4" clrIdx="1">
    <p:extLst>
      <p:ext uri="{19B8F6BF-5375-455C-9EA6-DF929625EA0E}">
        <p15:presenceInfo xmlns:p15="http://schemas.microsoft.com/office/powerpoint/2012/main" userId="S::LoIronside@aberdeencity.gov.uk::2f9a1f4e-37de-4c4a-8aee-a72de5b9ea96" providerId="AD"/>
      </p:ext>
    </p:extLst>
  </p:cmAuthor>
  <p:cmAuthor id="3" name="Lucy Mackay" initials="LM" lastIdx="1" clrIdx="2">
    <p:extLst>
      <p:ext uri="{19B8F6BF-5375-455C-9EA6-DF929625EA0E}">
        <p15:presenceInfo xmlns:p15="http://schemas.microsoft.com/office/powerpoint/2012/main" userId="S::lumackay@aberdeencity.gov.uk::5e2ef7f9-3369-4748-9694-9fbc6568d5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B8BD"/>
    <a:srgbClr val="702A78"/>
    <a:srgbClr val="824998"/>
    <a:srgbClr val="FFFFFF"/>
    <a:srgbClr val="BA2082"/>
    <a:srgbClr val="0178D4"/>
    <a:srgbClr val="26B7BC"/>
    <a:srgbClr val="77B828"/>
    <a:srgbClr val="FBBA00"/>
    <a:srgbClr val="E60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76F46-F7FF-4AFE-9F2F-1B1C37083BEB}" v="16" dt="2023-06-27T16:04:28.683"/>
    <p1510:client id="{7010F813-F8AD-CB67-0F40-558728B5D6D2}" v="6" dt="2023-06-27T16:02:47.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75" y="75"/>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Berry" userId="3424571f-8429-4255-9b02-618263e56f45" providerId="ADAL" clId="{62478889-29DF-4D56-9A1E-14D12012F919}"/>
    <pc:docChg chg="custSel modSld">
      <pc:chgData name="David Berry" userId="3424571f-8429-4255-9b02-618263e56f45" providerId="ADAL" clId="{62478889-29DF-4D56-9A1E-14D12012F919}" dt="2023-06-19T14:40:53.684" v="30" actId="27636"/>
      <pc:docMkLst>
        <pc:docMk/>
      </pc:docMkLst>
      <pc:sldChg chg="modSp mod">
        <pc:chgData name="David Berry" userId="3424571f-8429-4255-9b02-618263e56f45" providerId="ADAL" clId="{62478889-29DF-4D56-9A1E-14D12012F919}" dt="2023-06-19T14:40:53.684" v="30" actId="27636"/>
        <pc:sldMkLst>
          <pc:docMk/>
          <pc:sldMk cId="1395935516" sldId="2076136117"/>
        </pc:sldMkLst>
        <pc:spChg chg="mod">
          <ac:chgData name="David Berry" userId="3424571f-8429-4255-9b02-618263e56f45" providerId="ADAL" clId="{62478889-29DF-4D56-9A1E-14D12012F919}" dt="2023-06-19T14:40:53.684" v="30" actId="27636"/>
          <ac:spMkLst>
            <pc:docMk/>
            <pc:sldMk cId="1395935516" sldId="2076136117"/>
            <ac:spMk id="2" creationId="{D203C050-E287-CE31-D87D-4DE14CCED824}"/>
          </ac:spMkLst>
        </pc:spChg>
      </pc:sldChg>
      <pc:sldChg chg="modSp mod">
        <pc:chgData name="David Berry" userId="3424571f-8429-4255-9b02-618263e56f45" providerId="ADAL" clId="{62478889-29DF-4D56-9A1E-14D12012F919}" dt="2023-06-19T14:40:44.239" v="18" actId="20577"/>
        <pc:sldMkLst>
          <pc:docMk/>
          <pc:sldMk cId="124775569" sldId="2076136138"/>
        </pc:sldMkLst>
        <pc:spChg chg="mod">
          <ac:chgData name="David Berry" userId="3424571f-8429-4255-9b02-618263e56f45" providerId="ADAL" clId="{62478889-29DF-4D56-9A1E-14D12012F919}" dt="2023-06-19T14:40:44.239" v="18" actId="20577"/>
          <ac:spMkLst>
            <pc:docMk/>
            <pc:sldMk cId="124775569" sldId="2076136138"/>
            <ac:spMk id="2" creationId="{22B4654A-7655-A54A-0208-3FF5B2B85911}"/>
          </ac:spMkLst>
        </pc:spChg>
        <pc:spChg chg="mod">
          <ac:chgData name="David Berry" userId="3424571f-8429-4255-9b02-618263e56f45" providerId="ADAL" clId="{62478889-29DF-4D56-9A1E-14D12012F919}" dt="2023-06-19T14:35:32.967" v="5" actId="20577"/>
          <ac:spMkLst>
            <pc:docMk/>
            <pc:sldMk cId="124775569" sldId="2076136138"/>
            <ac:spMk id="3" creationId="{196DEFC1-65B1-EEF4-6EF4-9B4637E0F14B}"/>
          </ac:spMkLst>
        </pc:spChg>
      </pc:sldChg>
    </pc:docChg>
  </pc:docChgLst>
  <pc:docChgLst>
    <pc:chgData name="Donna Laing" userId="S::dlaing@aberdeencity.gov.uk::bfe15e2a-d9fe-4514-9db0-7b0d917cbe46" providerId="AD" clId="Web-{7010F813-F8AD-CB67-0F40-558728B5D6D2}"/>
    <pc:docChg chg="modSld">
      <pc:chgData name="Donna Laing" userId="S::dlaing@aberdeencity.gov.uk::bfe15e2a-d9fe-4514-9db0-7b0d917cbe46" providerId="AD" clId="Web-{7010F813-F8AD-CB67-0F40-558728B5D6D2}" dt="2023-06-27T16:02:47.891" v="5" actId="20577"/>
      <pc:docMkLst>
        <pc:docMk/>
      </pc:docMkLst>
      <pc:sldChg chg="modSp">
        <pc:chgData name="Donna Laing" userId="S::dlaing@aberdeencity.gov.uk::bfe15e2a-d9fe-4514-9db0-7b0d917cbe46" providerId="AD" clId="Web-{7010F813-F8AD-CB67-0F40-558728B5D6D2}" dt="2023-06-27T16:02:13.672" v="0" actId="20577"/>
        <pc:sldMkLst>
          <pc:docMk/>
          <pc:sldMk cId="1290598028" sldId="2076136141"/>
        </pc:sldMkLst>
        <pc:spChg chg="mod">
          <ac:chgData name="Donna Laing" userId="S::dlaing@aberdeencity.gov.uk::bfe15e2a-d9fe-4514-9db0-7b0d917cbe46" providerId="AD" clId="Web-{7010F813-F8AD-CB67-0F40-558728B5D6D2}" dt="2023-06-27T16:02:13.672" v="0" actId="20577"/>
          <ac:spMkLst>
            <pc:docMk/>
            <pc:sldMk cId="1290598028" sldId="2076136141"/>
            <ac:spMk id="2" creationId="{DAC314C1-C6BC-A973-B1A6-5A61F6B6D3F5}"/>
          </ac:spMkLst>
        </pc:spChg>
      </pc:sldChg>
      <pc:sldChg chg="modSp">
        <pc:chgData name="Donna Laing" userId="S::dlaing@aberdeencity.gov.uk::bfe15e2a-d9fe-4514-9db0-7b0d917cbe46" providerId="AD" clId="Web-{7010F813-F8AD-CB67-0F40-558728B5D6D2}" dt="2023-06-27T16:02:32.875" v="3" actId="20577"/>
        <pc:sldMkLst>
          <pc:docMk/>
          <pc:sldMk cId="4271082565" sldId="2076136143"/>
        </pc:sldMkLst>
        <pc:spChg chg="mod">
          <ac:chgData name="Donna Laing" userId="S::dlaing@aberdeencity.gov.uk::bfe15e2a-d9fe-4514-9db0-7b0d917cbe46" providerId="AD" clId="Web-{7010F813-F8AD-CB67-0F40-558728B5D6D2}" dt="2023-06-27T16:02:32.875" v="3" actId="20577"/>
          <ac:spMkLst>
            <pc:docMk/>
            <pc:sldMk cId="4271082565" sldId="2076136143"/>
            <ac:spMk id="2" creationId="{DAC314C1-C6BC-A973-B1A6-5A61F6B6D3F5}"/>
          </ac:spMkLst>
        </pc:spChg>
      </pc:sldChg>
      <pc:sldChg chg="modSp">
        <pc:chgData name="Donna Laing" userId="S::dlaing@aberdeencity.gov.uk::bfe15e2a-d9fe-4514-9db0-7b0d917cbe46" providerId="AD" clId="Web-{7010F813-F8AD-CB67-0F40-558728B5D6D2}" dt="2023-06-27T16:02:18.687" v="1" actId="20577"/>
        <pc:sldMkLst>
          <pc:docMk/>
          <pc:sldMk cId="3663656946" sldId="2076136165"/>
        </pc:sldMkLst>
        <pc:spChg chg="mod">
          <ac:chgData name="Donna Laing" userId="S::dlaing@aberdeencity.gov.uk::bfe15e2a-d9fe-4514-9db0-7b0d917cbe46" providerId="AD" clId="Web-{7010F813-F8AD-CB67-0F40-558728B5D6D2}" dt="2023-06-27T16:02:18.687" v="1" actId="20577"/>
          <ac:spMkLst>
            <pc:docMk/>
            <pc:sldMk cId="3663656946" sldId="2076136165"/>
            <ac:spMk id="2" creationId="{DAC314C1-C6BC-A973-B1A6-5A61F6B6D3F5}"/>
          </ac:spMkLst>
        </pc:spChg>
      </pc:sldChg>
      <pc:sldChg chg="modSp">
        <pc:chgData name="Donna Laing" userId="S::dlaing@aberdeencity.gov.uk::bfe15e2a-d9fe-4514-9db0-7b0d917cbe46" providerId="AD" clId="Web-{7010F813-F8AD-CB67-0F40-558728B5D6D2}" dt="2023-06-27T16:02:47.891" v="5" actId="20577"/>
        <pc:sldMkLst>
          <pc:docMk/>
          <pc:sldMk cId="2346637999" sldId="2076136166"/>
        </pc:sldMkLst>
        <pc:spChg chg="mod">
          <ac:chgData name="Donna Laing" userId="S::dlaing@aberdeencity.gov.uk::bfe15e2a-d9fe-4514-9db0-7b0d917cbe46" providerId="AD" clId="Web-{7010F813-F8AD-CB67-0F40-558728B5D6D2}" dt="2023-06-27T16:02:47.891" v="5" actId="20577"/>
          <ac:spMkLst>
            <pc:docMk/>
            <pc:sldMk cId="2346637999" sldId="2076136166"/>
            <ac:spMk id="2" creationId="{DAC314C1-C6BC-A973-B1A6-5A61F6B6D3F5}"/>
          </ac:spMkLst>
        </pc:spChg>
      </pc:sldChg>
      <pc:sldChg chg="modSp">
        <pc:chgData name="Donna Laing" userId="S::dlaing@aberdeencity.gov.uk::bfe15e2a-d9fe-4514-9db0-7b0d917cbe46" providerId="AD" clId="Web-{7010F813-F8AD-CB67-0F40-558728B5D6D2}" dt="2023-06-27T16:02:42.875" v="4" actId="20577"/>
        <pc:sldMkLst>
          <pc:docMk/>
          <pc:sldMk cId="1243612036" sldId="2076136167"/>
        </pc:sldMkLst>
        <pc:spChg chg="mod">
          <ac:chgData name="Donna Laing" userId="S::dlaing@aberdeencity.gov.uk::bfe15e2a-d9fe-4514-9db0-7b0d917cbe46" providerId="AD" clId="Web-{7010F813-F8AD-CB67-0F40-558728B5D6D2}" dt="2023-06-27T16:02:42.875" v="4" actId="20577"/>
          <ac:spMkLst>
            <pc:docMk/>
            <pc:sldMk cId="1243612036" sldId="2076136167"/>
            <ac:spMk id="2" creationId="{DAC314C1-C6BC-A973-B1A6-5A61F6B6D3F5}"/>
          </ac:spMkLst>
        </pc:spChg>
      </pc:sldChg>
    </pc:docChg>
  </pc:docChgLst>
  <pc:docChgLst>
    <pc:chgData name="Donna Laing" userId="bfe15e2a-d9fe-4514-9db0-7b0d917cbe46" providerId="ADAL" clId="{13176F46-F7FF-4AFE-9F2F-1B1C37083BEB}"/>
    <pc:docChg chg="undo custSel addSld delSld modSld">
      <pc:chgData name="Donna Laing" userId="bfe15e2a-d9fe-4514-9db0-7b0d917cbe46" providerId="ADAL" clId="{13176F46-F7FF-4AFE-9F2F-1B1C37083BEB}" dt="2023-06-28T09:07:03.755" v="1100" actId="20577"/>
      <pc:docMkLst>
        <pc:docMk/>
      </pc:docMkLst>
      <pc:sldChg chg="modSp mod">
        <pc:chgData name="Donna Laing" userId="bfe15e2a-d9fe-4514-9db0-7b0d917cbe46" providerId="ADAL" clId="{13176F46-F7FF-4AFE-9F2F-1B1C37083BEB}" dt="2023-06-19T10:40:17.196" v="571" actId="27636"/>
        <pc:sldMkLst>
          <pc:docMk/>
          <pc:sldMk cId="1395935516" sldId="2076136117"/>
        </pc:sldMkLst>
        <pc:spChg chg="mod">
          <ac:chgData name="Donna Laing" userId="bfe15e2a-d9fe-4514-9db0-7b0d917cbe46" providerId="ADAL" clId="{13176F46-F7FF-4AFE-9F2F-1B1C37083BEB}" dt="2023-06-19T10:40:17.196" v="571" actId="27636"/>
          <ac:spMkLst>
            <pc:docMk/>
            <pc:sldMk cId="1395935516" sldId="2076136117"/>
            <ac:spMk id="4" creationId="{AC2889A6-D3CA-D75A-BD87-4D8C35FB3F56}"/>
          </ac:spMkLst>
        </pc:spChg>
      </pc:sldChg>
      <pc:sldChg chg="modSp add mod">
        <pc:chgData name="Donna Laing" userId="bfe15e2a-d9fe-4514-9db0-7b0d917cbe46" providerId="ADAL" clId="{13176F46-F7FF-4AFE-9F2F-1B1C37083BEB}" dt="2023-06-19T10:23:04.471" v="58" actId="6549"/>
        <pc:sldMkLst>
          <pc:docMk/>
          <pc:sldMk cId="281191713" sldId="2076136122"/>
        </pc:sldMkLst>
        <pc:spChg chg="mod">
          <ac:chgData name="Donna Laing" userId="bfe15e2a-d9fe-4514-9db0-7b0d917cbe46" providerId="ADAL" clId="{13176F46-F7FF-4AFE-9F2F-1B1C37083BEB}" dt="2023-06-19T10:22:54.507" v="56" actId="20577"/>
          <ac:spMkLst>
            <pc:docMk/>
            <pc:sldMk cId="281191713" sldId="2076136122"/>
            <ac:spMk id="2" creationId="{7F208D74-F7FD-49F7-85D9-F2718D71C3B3}"/>
          </ac:spMkLst>
        </pc:spChg>
        <pc:spChg chg="mod">
          <ac:chgData name="Donna Laing" userId="bfe15e2a-d9fe-4514-9db0-7b0d917cbe46" providerId="ADAL" clId="{13176F46-F7FF-4AFE-9F2F-1B1C37083BEB}" dt="2023-06-19T10:23:04.471" v="58" actId="6549"/>
          <ac:spMkLst>
            <pc:docMk/>
            <pc:sldMk cId="281191713" sldId="2076136122"/>
            <ac:spMk id="3" creationId="{F6515170-2C9D-4589-B8B7-44662B35E6B2}"/>
          </ac:spMkLst>
        </pc:spChg>
      </pc:sldChg>
      <pc:sldChg chg="add">
        <pc:chgData name="Donna Laing" userId="bfe15e2a-d9fe-4514-9db0-7b0d917cbe46" providerId="ADAL" clId="{13176F46-F7FF-4AFE-9F2F-1B1C37083BEB}" dt="2023-06-19T09:56:50.142" v="1"/>
        <pc:sldMkLst>
          <pc:docMk/>
          <pc:sldMk cId="2834886141" sldId="2076136123"/>
        </pc:sldMkLst>
      </pc:sldChg>
      <pc:sldChg chg="add">
        <pc:chgData name="Donna Laing" userId="bfe15e2a-d9fe-4514-9db0-7b0d917cbe46" providerId="ADAL" clId="{13176F46-F7FF-4AFE-9F2F-1B1C37083BEB}" dt="2023-06-19T09:57:00.974" v="2"/>
        <pc:sldMkLst>
          <pc:docMk/>
          <pc:sldMk cId="3254006513" sldId="2076136124"/>
        </pc:sldMkLst>
      </pc:sldChg>
      <pc:sldChg chg="addSp delSp modSp add mod">
        <pc:chgData name="Donna Laing" userId="bfe15e2a-d9fe-4514-9db0-7b0d917cbe46" providerId="ADAL" clId="{13176F46-F7FF-4AFE-9F2F-1B1C37083BEB}" dt="2023-06-27T16:11:58.585" v="589" actId="22"/>
        <pc:sldMkLst>
          <pc:docMk/>
          <pc:sldMk cId="1898494865" sldId="2076136125"/>
        </pc:sldMkLst>
        <pc:spChg chg="add del mod">
          <ac:chgData name="Donna Laing" userId="bfe15e2a-d9fe-4514-9db0-7b0d917cbe46" providerId="ADAL" clId="{13176F46-F7FF-4AFE-9F2F-1B1C37083BEB}" dt="2023-06-27T16:11:58.585" v="589" actId="22"/>
          <ac:spMkLst>
            <pc:docMk/>
            <pc:sldMk cId="1898494865" sldId="2076136125"/>
            <ac:spMk id="5" creationId="{46BF30F2-79A1-F43D-1801-BA6D938A1C58}"/>
          </ac:spMkLst>
        </pc:spChg>
        <pc:picChg chg="del">
          <ac:chgData name="Donna Laing" userId="bfe15e2a-d9fe-4514-9db0-7b0d917cbe46" providerId="ADAL" clId="{13176F46-F7FF-4AFE-9F2F-1B1C37083BEB}" dt="2023-06-27T16:11:56.411" v="588" actId="478"/>
          <ac:picMkLst>
            <pc:docMk/>
            <pc:sldMk cId="1898494865" sldId="2076136125"/>
            <ac:picMk id="4" creationId="{58949A5F-6C06-45F5-A247-A7B54811973F}"/>
          </ac:picMkLst>
        </pc:picChg>
        <pc:picChg chg="add mod ord">
          <ac:chgData name="Donna Laing" userId="bfe15e2a-d9fe-4514-9db0-7b0d917cbe46" providerId="ADAL" clId="{13176F46-F7FF-4AFE-9F2F-1B1C37083BEB}" dt="2023-06-27T16:11:58.585" v="589" actId="22"/>
          <ac:picMkLst>
            <pc:docMk/>
            <pc:sldMk cId="1898494865" sldId="2076136125"/>
            <ac:picMk id="7" creationId="{03DF28D4-BFED-246F-1311-6EA9A3DD2F0B}"/>
          </ac:picMkLst>
        </pc:picChg>
      </pc:sldChg>
      <pc:sldChg chg="add">
        <pc:chgData name="Donna Laing" userId="bfe15e2a-d9fe-4514-9db0-7b0d917cbe46" providerId="ADAL" clId="{13176F46-F7FF-4AFE-9F2F-1B1C37083BEB}" dt="2023-06-19T09:57:16.526" v="4"/>
        <pc:sldMkLst>
          <pc:docMk/>
          <pc:sldMk cId="418600612" sldId="2076136126"/>
        </pc:sldMkLst>
      </pc:sldChg>
      <pc:sldChg chg="add">
        <pc:chgData name="Donna Laing" userId="bfe15e2a-d9fe-4514-9db0-7b0d917cbe46" providerId="ADAL" clId="{13176F46-F7FF-4AFE-9F2F-1B1C37083BEB}" dt="2023-06-19T09:57:22.094" v="5"/>
        <pc:sldMkLst>
          <pc:docMk/>
          <pc:sldMk cId="1476429285" sldId="2076136127"/>
        </pc:sldMkLst>
      </pc:sldChg>
      <pc:sldChg chg="add">
        <pc:chgData name="Donna Laing" userId="bfe15e2a-d9fe-4514-9db0-7b0d917cbe46" providerId="ADAL" clId="{13176F46-F7FF-4AFE-9F2F-1B1C37083BEB}" dt="2023-06-19T09:57:27.431" v="6"/>
        <pc:sldMkLst>
          <pc:docMk/>
          <pc:sldMk cId="1168771744" sldId="2076136128"/>
        </pc:sldMkLst>
      </pc:sldChg>
      <pc:sldChg chg="add">
        <pc:chgData name="Donna Laing" userId="bfe15e2a-d9fe-4514-9db0-7b0d917cbe46" providerId="ADAL" clId="{13176F46-F7FF-4AFE-9F2F-1B1C37083BEB}" dt="2023-06-19T09:57:33.597" v="7"/>
        <pc:sldMkLst>
          <pc:docMk/>
          <pc:sldMk cId="596586984" sldId="2076136129"/>
        </pc:sldMkLst>
      </pc:sldChg>
      <pc:sldChg chg="add">
        <pc:chgData name="Donna Laing" userId="bfe15e2a-d9fe-4514-9db0-7b0d917cbe46" providerId="ADAL" clId="{13176F46-F7FF-4AFE-9F2F-1B1C37083BEB}" dt="2023-06-19T09:57:38.311" v="8"/>
        <pc:sldMkLst>
          <pc:docMk/>
          <pc:sldMk cId="53810519" sldId="2076136130"/>
        </pc:sldMkLst>
      </pc:sldChg>
      <pc:sldChg chg="modSp add mod">
        <pc:chgData name="Donna Laing" userId="bfe15e2a-d9fe-4514-9db0-7b0d917cbe46" providerId="ADAL" clId="{13176F46-F7FF-4AFE-9F2F-1B1C37083BEB}" dt="2023-06-27T16:21:57.272" v="1081" actId="20577"/>
        <pc:sldMkLst>
          <pc:docMk/>
          <pc:sldMk cId="2947098904" sldId="2076136131"/>
        </pc:sldMkLst>
        <pc:spChg chg="mod">
          <ac:chgData name="Donna Laing" userId="bfe15e2a-d9fe-4514-9db0-7b0d917cbe46" providerId="ADAL" clId="{13176F46-F7FF-4AFE-9F2F-1B1C37083BEB}" dt="2023-06-19T09:59:57.210" v="17" actId="20577"/>
          <ac:spMkLst>
            <pc:docMk/>
            <pc:sldMk cId="2947098904" sldId="2076136131"/>
            <ac:spMk id="2" creationId="{8835DA0D-4BFB-4C90-9AD2-25D391096310}"/>
          </ac:spMkLst>
        </pc:spChg>
        <pc:spChg chg="mod">
          <ac:chgData name="Donna Laing" userId="bfe15e2a-d9fe-4514-9db0-7b0d917cbe46" providerId="ADAL" clId="{13176F46-F7FF-4AFE-9F2F-1B1C37083BEB}" dt="2023-06-27T16:21:57.272" v="1081" actId="20577"/>
          <ac:spMkLst>
            <pc:docMk/>
            <pc:sldMk cId="2947098904" sldId="2076136131"/>
            <ac:spMk id="3" creationId="{6D03BA64-9266-4BD9-8F62-5CE22F3F3DCF}"/>
          </ac:spMkLst>
        </pc:spChg>
      </pc:sldChg>
      <pc:sldChg chg="modSp mod">
        <pc:chgData name="Donna Laing" userId="bfe15e2a-d9fe-4514-9db0-7b0d917cbe46" providerId="ADAL" clId="{13176F46-F7FF-4AFE-9F2F-1B1C37083BEB}" dt="2023-06-19T10:42:35.513" v="587" actId="27636"/>
        <pc:sldMkLst>
          <pc:docMk/>
          <pc:sldMk cId="2168907749" sldId="2076136136"/>
        </pc:sldMkLst>
        <pc:spChg chg="mod">
          <ac:chgData name="Donna Laing" userId="bfe15e2a-d9fe-4514-9db0-7b0d917cbe46" providerId="ADAL" clId="{13176F46-F7FF-4AFE-9F2F-1B1C37083BEB}" dt="2023-06-19T10:42:35.513" v="587" actId="27636"/>
          <ac:spMkLst>
            <pc:docMk/>
            <pc:sldMk cId="2168907749" sldId="2076136136"/>
            <ac:spMk id="2" creationId="{9BF30CFA-40E4-6DE9-8416-A7A8ED4F0FF4}"/>
          </ac:spMkLst>
        </pc:spChg>
        <pc:spChg chg="mod">
          <ac:chgData name="Donna Laing" userId="bfe15e2a-d9fe-4514-9db0-7b0d917cbe46" providerId="ADAL" clId="{13176F46-F7FF-4AFE-9F2F-1B1C37083BEB}" dt="2023-06-19T10:22:14.602" v="48" actId="20577"/>
          <ac:spMkLst>
            <pc:docMk/>
            <pc:sldMk cId="2168907749" sldId="2076136136"/>
            <ac:spMk id="14" creationId="{0C0BDFA9-920F-D044-EA8C-1D74E3529616}"/>
          </ac:spMkLst>
        </pc:spChg>
      </pc:sldChg>
      <pc:sldChg chg="modSp mod">
        <pc:chgData name="Donna Laing" userId="bfe15e2a-d9fe-4514-9db0-7b0d917cbe46" providerId="ADAL" clId="{13176F46-F7FF-4AFE-9F2F-1B1C37083BEB}" dt="2023-06-28T09:07:03.755" v="1100" actId="20577"/>
        <pc:sldMkLst>
          <pc:docMk/>
          <pc:sldMk cId="124775569" sldId="2076136138"/>
        </pc:sldMkLst>
        <pc:spChg chg="mod">
          <ac:chgData name="Donna Laing" userId="bfe15e2a-d9fe-4514-9db0-7b0d917cbe46" providerId="ADAL" clId="{13176F46-F7FF-4AFE-9F2F-1B1C37083BEB}" dt="2023-06-28T09:07:03.755" v="1100" actId="20577"/>
          <ac:spMkLst>
            <pc:docMk/>
            <pc:sldMk cId="124775569" sldId="2076136138"/>
            <ac:spMk id="2" creationId="{22B4654A-7655-A54A-0208-3FF5B2B85911}"/>
          </ac:spMkLst>
        </pc:spChg>
        <pc:spChg chg="mod">
          <ac:chgData name="Donna Laing" userId="bfe15e2a-d9fe-4514-9db0-7b0d917cbe46" providerId="ADAL" clId="{13176F46-F7FF-4AFE-9F2F-1B1C37083BEB}" dt="2023-06-19T10:39:34.589" v="531" actId="20577"/>
          <ac:spMkLst>
            <pc:docMk/>
            <pc:sldMk cId="124775569" sldId="2076136138"/>
            <ac:spMk id="3" creationId="{196DEFC1-65B1-EEF4-6EF4-9B4637E0F14B}"/>
          </ac:spMkLst>
        </pc:spChg>
      </pc:sldChg>
      <pc:sldChg chg="add">
        <pc:chgData name="Donna Laing" userId="bfe15e2a-d9fe-4514-9db0-7b0d917cbe46" providerId="ADAL" clId="{13176F46-F7FF-4AFE-9F2F-1B1C37083BEB}" dt="2023-06-19T09:59:40.829" v="13"/>
        <pc:sldMkLst>
          <pc:docMk/>
          <pc:sldMk cId="1018628857" sldId="2076136147"/>
        </pc:sldMkLst>
      </pc:sldChg>
      <pc:sldChg chg="add">
        <pc:chgData name="Donna Laing" userId="bfe15e2a-d9fe-4514-9db0-7b0d917cbe46" providerId="ADAL" clId="{13176F46-F7FF-4AFE-9F2F-1B1C37083BEB}" dt="2023-06-19T09:59:03.744" v="10"/>
        <pc:sldMkLst>
          <pc:docMk/>
          <pc:sldMk cId="2367236014" sldId="2076136153"/>
        </pc:sldMkLst>
      </pc:sldChg>
      <pc:sldChg chg="add">
        <pc:chgData name="Donna Laing" userId="bfe15e2a-d9fe-4514-9db0-7b0d917cbe46" providerId="ADAL" clId="{13176F46-F7FF-4AFE-9F2F-1B1C37083BEB}" dt="2023-06-19T09:59:10.906" v="11"/>
        <pc:sldMkLst>
          <pc:docMk/>
          <pc:sldMk cId="188300220" sldId="2076136154"/>
        </pc:sldMkLst>
      </pc:sldChg>
      <pc:sldChg chg="delSp add mod">
        <pc:chgData name="Donna Laing" userId="bfe15e2a-d9fe-4514-9db0-7b0d917cbe46" providerId="ADAL" clId="{13176F46-F7FF-4AFE-9F2F-1B1C37083BEB}" dt="2023-06-19T10:39:16.521" v="510" actId="21"/>
        <pc:sldMkLst>
          <pc:docMk/>
          <pc:sldMk cId="1361316987" sldId="2076136155"/>
        </pc:sldMkLst>
        <pc:spChg chg="del">
          <ac:chgData name="Donna Laing" userId="bfe15e2a-d9fe-4514-9db0-7b0d917cbe46" providerId="ADAL" clId="{13176F46-F7FF-4AFE-9F2F-1B1C37083BEB}" dt="2023-06-19T10:39:16.521" v="510" actId="21"/>
          <ac:spMkLst>
            <pc:docMk/>
            <pc:sldMk cId="1361316987" sldId="2076136155"/>
            <ac:spMk id="9" creationId="{12E71728-6BDE-4028-5232-AA4745C65A24}"/>
          </ac:spMkLst>
        </pc:spChg>
      </pc:sldChg>
      <pc:sldChg chg="del">
        <pc:chgData name="Donna Laing" userId="bfe15e2a-d9fe-4514-9db0-7b0d917cbe46" providerId="ADAL" clId="{13176F46-F7FF-4AFE-9F2F-1B1C37083BEB}" dt="2023-06-19T09:59:47.244" v="14" actId="2696"/>
        <pc:sldMkLst>
          <pc:docMk/>
          <pc:sldMk cId="2020142474" sldId="2076136168"/>
        </pc:sldMkLst>
      </pc:sldChg>
      <pc:sldChg chg="del">
        <pc:chgData name="Donna Laing" userId="bfe15e2a-d9fe-4514-9db0-7b0d917cbe46" providerId="ADAL" clId="{13176F46-F7FF-4AFE-9F2F-1B1C37083BEB}" dt="2023-06-19T09:59:51.022" v="15" actId="2696"/>
        <pc:sldMkLst>
          <pc:docMk/>
          <pc:sldMk cId="1128198887" sldId="2076136170"/>
        </pc:sldMkLst>
      </pc:sldChg>
      <pc:sldChg chg="modSp mod">
        <pc:chgData name="Donna Laing" userId="bfe15e2a-d9fe-4514-9db0-7b0d917cbe46" providerId="ADAL" clId="{13176F46-F7FF-4AFE-9F2F-1B1C37083BEB}" dt="2023-06-19T10:38:44.757" v="509" actId="20577"/>
        <pc:sldMkLst>
          <pc:docMk/>
          <pc:sldMk cId="81843975" sldId="2076136173"/>
        </pc:sldMkLst>
        <pc:spChg chg="mod">
          <ac:chgData name="Donna Laing" userId="bfe15e2a-d9fe-4514-9db0-7b0d917cbe46" providerId="ADAL" clId="{13176F46-F7FF-4AFE-9F2F-1B1C37083BEB}" dt="2023-06-19T10:38:44.757" v="509" actId="20577"/>
          <ac:spMkLst>
            <pc:docMk/>
            <pc:sldMk cId="81843975" sldId="2076136173"/>
            <ac:spMk id="3" creationId="{196DEFC1-65B1-EEF4-6EF4-9B4637E0F14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28CF74-F96D-0448-81CE-D3D7CFEE8D59}"/>
              </a:ext>
            </a:extLst>
          </p:cNvPr>
          <p:cNvSpPr>
            <a:spLocks noGrp="1"/>
          </p:cNvSpPr>
          <p:nvPr>
            <p:ph type="hdr" sz="quarter"/>
          </p:nvPr>
        </p:nvSpPr>
        <p:spPr>
          <a:xfrm>
            <a:off x="0" y="0"/>
            <a:ext cx="2971800" cy="73025"/>
          </a:xfrm>
          <a:prstGeom prst="rect">
            <a:avLst/>
          </a:prstGeom>
        </p:spPr>
        <p:txBody>
          <a:bodyPr vert="horz" lIns="91440" tIns="45720" rIns="91440" bIns="45720" rtlCol="0"/>
          <a:lstStyle>
            <a:lvl1pPr algn="l">
              <a:defRPr sz="1200"/>
            </a:lvl1pPr>
          </a:lstStyle>
          <a:p>
            <a:endParaRPr lang="en-US">
              <a:latin typeface="+mn-lt"/>
              <a:cs typeface="Calibri" panose="020F0502020204030204" pitchFamily="34" charset="0"/>
            </a:endParaRPr>
          </a:p>
        </p:txBody>
      </p:sp>
      <p:sp>
        <p:nvSpPr>
          <p:cNvPr id="3" name="Date Placeholder 2">
            <a:extLst>
              <a:ext uri="{FF2B5EF4-FFF2-40B4-BE49-F238E27FC236}">
                <a16:creationId xmlns:a16="http://schemas.microsoft.com/office/drawing/2014/main" id="{431926F4-3728-6F47-ACFE-D4348A9DCE2C}"/>
              </a:ext>
            </a:extLst>
          </p:cNvPr>
          <p:cNvSpPr>
            <a:spLocks noGrp="1"/>
          </p:cNvSpPr>
          <p:nvPr>
            <p:ph type="dt" sz="quarter" idx="1"/>
          </p:nvPr>
        </p:nvSpPr>
        <p:spPr>
          <a:xfrm>
            <a:off x="3884613" y="0"/>
            <a:ext cx="2971800" cy="73025"/>
          </a:xfrm>
          <a:prstGeom prst="rect">
            <a:avLst/>
          </a:prstGeom>
        </p:spPr>
        <p:txBody>
          <a:bodyPr vert="horz" lIns="91440" tIns="45720" rIns="91440" bIns="45720" rtlCol="0"/>
          <a:lstStyle>
            <a:lvl1pPr algn="r">
              <a:defRPr sz="1200"/>
            </a:lvl1pPr>
          </a:lstStyle>
          <a:p>
            <a:fld id="{9BCC18A5-0CB2-014F-ACC4-80A3EFE85F1E}" type="datetimeFigureOut">
              <a:rPr lang="en-US" smtClean="0">
                <a:latin typeface="Calibri" panose="020F0502020204030204" pitchFamily="34" charset="0"/>
                <a:cs typeface="Calibri" panose="020F0502020204030204" pitchFamily="34" charset="0"/>
              </a:rPr>
              <a:t>6/28/2023</a:t>
            </a:fld>
            <a:endParaRPr lang="en-US">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E1FF763E-A9B1-8441-B90B-07BFF6CD6039}"/>
              </a:ext>
            </a:extLst>
          </p:cNvPr>
          <p:cNvSpPr>
            <a:spLocks noGrp="1"/>
          </p:cNvSpPr>
          <p:nvPr>
            <p:ph type="ftr" sz="quarter" idx="2"/>
          </p:nvPr>
        </p:nvSpPr>
        <p:spPr>
          <a:xfrm>
            <a:off x="0" y="1384300"/>
            <a:ext cx="2971800" cy="73025"/>
          </a:xfrm>
          <a:prstGeom prst="rect">
            <a:avLst/>
          </a:prstGeom>
        </p:spPr>
        <p:txBody>
          <a:bodyPr vert="horz" lIns="91440" tIns="45720" rIns="91440" bIns="45720" rtlCol="0" anchor="b"/>
          <a:lstStyle>
            <a:lvl1pPr algn="l">
              <a:defRPr sz="1200"/>
            </a:lvl1pPr>
          </a:lstStyle>
          <a:p>
            <a:endParaRPr lang="en-US">
              <a:latin typeface="+mn-lt"/>
              <a:cs typeface="Calibri" panose="020F0502020204030204" pitchFamily="34" charset="0"/>
            </a:endParaRPr>
          </a:p>
        </p:txBody>
      </p:sp>
      <p:sp>
        <p:nvSpPr>
          <p:cNvPr id="5" name="Slide Number Placeholder 4">
            <a:extLst>
              <a:ext uri="{FF2B5EF4-FFF2-40B4-BE49-F238E27FC236}">
                <a16:creationId xmlns:a16="http://schemas.microsoft.com/office/drawing/2014/main" id="{D9EBA5EF-4009-8D41-BE24-EAC2B6D08095}"/>
              </a:ext>
            </a:extLst>
          </p:cNvPr>
          <p:cNvSpPr>
            <a:spLocks noGrp="1"/>
          </p:cNvSpPr>
          <p:nvPr>
            <p:ph type="sldNum" sz="quarter" idx="3"/>
          </p:nvPr>
        </p:nvSpPr>
        <p:spPr>
          <a:xfrm>
            <a:off x="3884613" y="1384300"/>
            <a:ext cx="2971800" cy="73025"/>
          </a:xfrm>
          <a:prstGeom prst="rect">
            <a:avLst/>
          </a:prstGeom>
        </p:spPr>
        <p:txBody>
          <a:bodyPr vert="horz" lIns="91440" tIns="45720" rIns="91440" bIns="45720" rtlCol="0" anchor="b"/>
          <a:lstStyle>
            <a:lvl1pPr algn="r">
              <a:defRPr sz="1200"/>
            </a:lvl1pPr>
          </a:lstStyle>
          <a:p>
            <a:fld id="{6137569C-6639-BA45-9EC9-8BC52F640739}" type="slidenum">
              <a:rPr lang="en-US" smtClean="0">
                <a:latin typeface="+mn-lt"/>
                <a:cs typeface="Calibri" panose="020F0502020204030204" pitchFamily="34" charset="0"/>
              </a:rPr>
              <a:t>‹#›</a:t>
            </a:fld>
            <a:endParaRPr lang="en-US">
              <a:latin typeface="+mn-lt"/>
              <a:cs typeface="Calibri" panose="020F0502020204030204" pitchFamily="34" charset="0"/>
            </a:endParaRPr>
          </a:p>
        </p:txBody>
      </p:sp>
    </p:spTree>
    <p:extLst>
      <p:ext uri="{BB962C8B-B14F-4D97-AF65-F5344CB8AC3E}">
        <p14:creationId xmlns:p14="http://schemas.microsoft.com/office/powerpoint/2010/main" val="1268811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b="0" i="0" baseline="0">
                <a:latin typeface="Calibri" panose="020F0502020204030204" pitchFamily="34" charset="0"/>
                <a:cs typeface="Calibri" panose="020F0502020204030204" pitchFamily="34" charset="0"/>
              </a:defRPr>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b="0" i="0" baseline="0">
                <a:latin typeface="Calibri" panose="020F0502020204030204" pitchFamily="34" charset="0"/>
                <a:cs typeface="Calibri" panose="020F0502020204030204" pitchFamily="34" charset="0"/>
              </a:defRPr>
            </a:lvl1pPr>
          </a:lstStyle>
          <a:p>
            <a:fld id="{510E9D98-1121-4D54-8AE2-10A72780B678}" type="datetimeFigureOut">
              <a:rPr lang="en-GB" smtClean="0"/>
              <a:pPr/>
              <a:t>28/06/2023</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b="0" i="0">
                <a:latin typeface="Calibri" panose="020F0502020204030204" pitchFamily="34" charset="0"/>
                <a:cs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b="0" i="0">
                <a:latin typeface="Calibri" panose="020F0502020204030204" pitchFamily="34" charset="0"/>
                <a:cs typeface="Calibri" panose="020F0502020204030204" pitchFamily="34" charset="0"/>
              </a:defRPr>
            </a:lvl1pPr>
          </a:lstStyle>
          <a:p>
            <a:fld id="{26DE8D88-9E24-4D25-9652-E53BFC95E849}" type="slidenum">
              <a:rPr lang="en-GB" smtClean="0"/>
              <a:pPr/>
              <a:t>‹#›</a:t>
            </a:fld>
            <a:endParaRPr lang="en-GB"/>
          </a:p>
        </p:txBody>
      </p:sp>
    </p:spTree>
    <p:extLst>
      <p:ext uri="{BB962C8B-B14F-4D97-AF65-F5344CB8AC3E}">
        <p14:creationId xmlns:p14="http://schemas.microsoft.com/office/powerpoint/2010/main" val="2819398513"/>
      </p:ext>
    </p:extLst>
  </p:cSld>
  <p:clrMap bg1="lt1" tx1="dk1" bg2="lt2" tx2="dk2" accent1="accent1" accent2="accent2" accent3="accent3" accent4="accent4" accent5="accent5" accent6="accent6" hlink="hlink" folHlink="folHlink"/>
  <p:notesStyle>
    <a:lvl1pPr marL="0" algn="l" defTabSz="1280160" rtl="0" eaLnBrk="1" latinLnBrk="0" hangingPunct="1">
      <a:defRPr sz="1680" kern="1200">
        <a:solidFill>
          <a:schemeClr val="tx1"/>
        </a:solidFill>
        <a:latin typeface="+mn-lt"/>
        <a:ea typeface="+mn-ea"/>
        <a:cs typeface="+mn-cs"/>
      </a:defRPr>
    </a:lvl1pPr>
    <a:lvl2pPr marL="640080" algn="l" defTabSz="1280160" rtl="0" eaLnBrk="1" latinLnBrk="0" hangingPunct="1">
      <a:defRPr sz="1680" kern="1200">
        <a:solidFill>
          <a:schemeClr val="tx1"/>
        </a:solidFill>
        <a:latin typeface="+mn-lt"/>
        <a:ea typeface="+mn-ea"/>
        <a:cs typeface="+mn-cs"/>
      </a:defRPr>
    </a:lvl2pPr>
    <a:lvl3pPr marL="1280160" algn="l" defTabSz="1280160" rtl="0" eaLnBrk="1" latinLnBrk="0" hangingPunct="1">
      <a:defRPr sz="1680" kern="1200">
        <a:solidFill>
          <a:schemeClr val="tx1"/>
        </a:solidFill>
        <a:latin typeface="+mn-lt"/>
        <a:ea typeface="+mn-ea"/>
        <a:cs typeface="+mn-cs"/>
      </a:defRPr>
    </a:lvl3pPr>
    <a:lvl4pPr marL="1920240" algn="l" defTabSz="1280160" rtl="0" eaLnBrk="1" latinLnBrk="0" hangingPunct="1">
      <a:defRPr sz="1680" kern="1200">
        <a:solidFill>
          <a:schemeClr val="tx1"/>
        </a:solidFill>
        <a:latin typeface="+mn-lt"/>
        <a:ea typeface="+mn-ea"/>
        <a:cs typeface="+mn-cs"/>
      </a:defRPr>
    </a:lvl4pPr>
    <a:lvl5pPr marL="2560320" algn="l" defTabSz="1280160" rtl="0" eaLnBrk="1" latinLnBrk="0" hangingPunct="1">
      <a:defRPr sz="1680" kern="1200">
        <a:solidFill>
          <a:schemeClr val="tx1"/>
        </a:solidFill>
        <a:latin typeface="+mn-lt"/>
        <a:ea typeface="+mn-ea"/>
        <a:cs typeface="+mn-cs"/>
      </a:defRPr>
    </a:lvl5pPr>
    <a:lvl6pPr marL="3200400" algn="l" defTabSz="1280160" rtl="0" eaLnBrk="1" latinLnBrk="0" hangingPunct="1">
      <a:defRPr sz="1680" kern="1200">
        <a:solidFill>
          <a:schemeClr val="tx1"/>
        </a:solidFill>
        <a:latin typeface="+mn-lt"/>
        <a:ea typeface="+mn-ea"/>
        <a:cs typeface="+mn-cs"/>
      </a:defRPr>
    </a:lvl6pPr>
    <a:lvl7pPr marL="3840480" algn="l" defTabSz="1280160" rtl="0" eaLnBrk="1" latinLnBrk="0" hangingPunct="1">
      <a:defRPr sz="1680" kern="1200">
        <a:solidFill>
          <a:schemeClr val="tx1"/>
        </a:solidFill>
        <a:latin typeface="+mn-lt"/>
        <a:ea typeface="+mn-ea"/>
        <a:cs typeface="+mn-cs"/>
      </a:defRPr>
    </a:lvl7pPr>
    <a:lvl8pPr marL="4480560" algn="l" defTabSz="1280160" rtl="0" eaLnBrk="1" latinLnBrk="0" hangingPunct="1">
      <a:defRPr sz="1680" kern="1200">
        <a:solidFill>
          <a:schemeClr val="tx1"/>
        </a:solidFill>
        <a:latin typeface="+mn-lt"/>
        <a:ea typeface="+mn-ea"/>
        <a:cs typeface="+mn-cs"/>
      </a:defRPr>
    </a:lvl8pPr>
    <a:lvl9pPr marL="5120640" algn="l" defTabSz="1280160" rtl="0" eaLnBrk="1" latinLnBrk="0" hangingPunct="1">
      <a:defRPr sz="16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2</a:t>
            </a:fld>
            <a:endParaRPr lang="en-GB"/>
          </a:p>
        </p:txBody>
      </p:sp>
    </p:spTree>
    <p:extLst>
      <p:ext uri="{BB962C8B-B14F-4D97-AF65-F5344CB8AC3E}">
        <p14:creationId xmlns:p14="http://schemas.microsoft.com/office/powerpoint/2010/main" val="37015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16</a:t>
            </a:fld>
            <a:endParaRPr lang="en-GB"/>
          </a:p>
        </p:txBody>
      </p:sp>
    </p:spTree>
    <p:extLst>
      <p:ext uri="{BB962C8B-B14F-4D97-AF65-F5344CB8AC3E}">
        <p14:creationId xmlns:p14="http://schemas.microsoft.com/office/powerpoint/2010/main" val="141340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17</a:t>
            </a:fld>
            <a:endParaRPr lang="en-GB"/>
          </a:p>
        </p:txBody>
      </p:sp>
    </p:spTree>
    <p:extLst>
      <p:ext uri="{BB962C8B-B14F-4D97-AF65-F5344CB8AC3E}">
        <p14:creationId xmlns:p14="http://schemas.microsoft.com/office/powerpoint/2010/main" val="1012455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OP27 – residential ; OP36 – children’s respite centre and interactive garden area; OP37 – PP </a:t>
            </a:r>
          </a:p>
        </p:txBody>
      </p:sp>
      <p:sp>
        <p:nvSpPr>
          <p:cNvPr id="4" name="Slide Number Placeholder 3"/>
          <p:cNvSpPr>
            <a:spLocks noGrp="1"/>
          </p:cNvSpPr>
          <p:nvPr>
            <p:ph type="sldNum" sz="quarter" idx="5"/>
          </p:nvPr>
        </p:nvSpPr>
        <p:spPr/>
        <p:txBody>
          <a:bodyPr/>
          <a:lstStyle/>
          <a:p>
            <a:fld id="{26DE8D88-9E24-4D25-9652-E53BFC95E849}" type="slidenum">
              <a:rPr lang="en-GB" smtClean="0"/>
              <a:pPr/>
              <a:t>22</a:t>
            </a:fld>
            <a:endParaRPr lang="en-GB" dirty="0"/>
          </a:p>
        </p:txBody>
      </p:sp>
    </p:spTree>
    <p:extLst>
      <p:ext uri="{BB962C8B-B14F-4D97-AF65-F5344CB8AC3E}">
        <p14:creationId xmlns:p14="http://schemas.microsoft.com/office/powerpoint/2010/main" val="50724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Between two acts – 1997 act main act, 2006 act, and now 2019 act – parts of 2006 act gone </a:t>
            </a:r>
            <a:br>
              <a:rPr lang="en-GB"/>
            </a:br>
            <a:r>
              <a:rPr lang="en-GB"/>
              <a:t>NPF4  adopted on 13 Feb 2023 – “ Our” DP will comprise NPf4 and Aberdeen Local Development Plan until we adopt the 2023 Plan – then it will comprise NPF4 and ALDP 2023 </a:t>
            </a:r>
            <a:br>
              <a:rPr lang="en-GB"/>
            </a:br>
            <a:r>
              <a:rPr lang="en-GB"/>
              <a:t>2023 Plan prepared under 2006 act and allowed to be so – if PA had reached Proposed Plan stage by summer 2020  - continue on 2006 act – we were, so did!</a:t>
            </a:r>
          </a:p>
          <a:p>
            <a:endParaRPr lang="en-GB"/>
          </a:p>
          <a:p>
            <a:r>
              <a:rPr lang="en-GB"/>
              <a:t>So 2023 Plan will be ‘old style’, but next Plan 2028 will be new style.</a:t>
            </a:r>
          </a:p>
          <a:p>
            <a:endParaRPr lang="en-GB"/>
          </a:p>
          <a:p>
            <a:r>
              <a:rPr lang="en-GB"/>
              <a:t>Incompatibly – don’t envisage much of this. Policies follow same principles on the whole. If there is, doc approved latterly is the primary.</a:t>
            </a:r>
          </a:p>
          <a:p>
            <a:endParaRPr lang="en-GB"/>
          </a:p>
          <a:p>
            <a:r>
              <a:rPr lang="en-GB"/>
              <a:t>Secondary legislation and guidance to come – including transitional arrangements</a:t>
            </a:r>
          </a:p>
          <a:p>
            <a:endParaRPr lang="en-GB"/>
          </a:p>
          <a:p>
            <a:r>
              <a:rPr lang="en-GB"/>
              <a:t>Silent areas – which ever doc talks about it is the doc to look at – drive throughs (NPF) / water abstraction (LDP) </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27</a:t>
            </a:fld>
            <a:endParaRPr lang="en-GB"/>
          </a:p>
        </p:txBody>
      </p:sp>
    </p:spTree>
    <p:extLst>
      <p:ext uri="{BB962C8B-B14F-4D97-AF65-F5344CB8AC3E}">
        <p14:creationId xmlns:p14="http://schemas.microsoft.com/office/powerpoint/2010/main" val="196106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8</a:t>
            </a:fld>
            <a:endParaRPr lang="en-GB"/>
          </a:p>
        </p:txBody>
      </p:sp>
    </p:spTree>
    <p:extLst>
      <p:ext uri="{BB962C8B-B14F-4D97-AF65-F5344CB8AC3E}">
        <p14:creationId xmlns:p14="http://schemas.microsoft.com/office/powerpoint/2010/main" val="69517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a:t>13 polices within the theme  - </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a:t>Where we reduce emissions, restore and better connect biodiversity. </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a:t>Scotland’s high quality environment, and the natural capital it supports, underpin our approach to tackling climate change and the economy and is fundamental to our health and wellbeing. It provides the essentials we all need to survive, including clean air water and food.</a:t>
            </a:r>
          </a:p>
          <a:p>
            <a:endParaRPr lang="en-GB"/>
          </a:p>
          <a:p>
            <a:r>
              <a:rPr lang="en-GB"/>
              <a:t>Policy 1-10 Protectionist principle -  conserve, restore, enhance, expand , improve, resilience </a:t>
            </a:r>
          </a:p>
          <a:p>
            <a:r>
              <a:rPr lang="en-GB">
                <a:latin typeface="Calibri"/>
                <a:cs typeface="Calibri"/>
              </a:rPr>
              <a:t>Managed in a sustainable way  - both natural environment and built heritage</a:t>
            </a:r>
          </a:p>
          <a:p>
            <a:endParaRPr lang="en-GB"/>
          </a:p>
          <a:p>
            <a:r>
              <a:rPr lang="en-GB"/>
              <a:t>Policy 1. new - When </a:t>
            </a:r>
            <a:r>
              <a:rPr lang="en-GB" b="1"/>
              <a:t>considering all development proposals </a:t>
            </a:r>
            <a:r>
              <a:rPr lang="en-GB"/>
              <a:t>significant weight will be given to the global climate and nature crises. -  ALL development proposals – only policy within the document which says this </a:t>
            </a:r>
          </a:p>
          <a:p>
            <a:r>
              <a:rPr lang="en-GB"/>
              <a:t>Key policy connections – All other policies – Policy 1, Policy 2</a:t>
            </a:r>
            <a:br>
              <a:rPr lang="en-GB"/>
            </a:br>
            <a:endParaRPr lang="en-GB"/>
          </a:p>
          <a:p>
            <a:r>
              <a:rPr lang="en-GB"/>
              <a:t>policy 3: Biodiversity new</a:t>
            </a:r>
          </a:p>
          <a:p>
            <a:br>
              <a:rPr lang="en-GB"/>
            </a:br>
            <a:r>
              <a:rPr lang="en-GB"/>
              <a:t>Policy 9 – focus on Brownfield – reuse – demolition last resort – use what we have. </a:t>
            </a:r>
          </a:p>
          <a:p>
            <a:br>
              <a:rPr lang="en-GB"/>
            </a:br>
            <a:r>
              <a:rPr lang="en-GB"/>
              <a:t>Policy 11 – support for </a:t>
            </a:r>
            <a:r>
              <a:rPr lang="en-GB" err="1"/>
              <a:t>renewebals</a:t>
            </a:r>
            <a:r>
              <a:rPr lang="en-GB"/>
              <a:t>  - not at all cost, still criteria to be adhered too</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a:t>Policy 11 – 13  – Supportive / promotive principle – encourage, promote, facilitate </a:t>
            </a:r>
          </a:p>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9</a:t>
            </a:fld>
            <a:endParaRPr lang="en-GB"/>
          </a:p>
        </p:txBody>
      </p:sp>
    </p:spTree>
    <p:extLst>
      <p:ext uri="{BB962C8B-B14F-4D97-AF65-F5344CB8AC3E}">
        <p14:creationId xmlns:p14="http://schemas.microsoft.com/office/powerpoint/2010/main" val="199093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10</a:t>
            </a:fld>
            <a:endParaRPr lang="en-GB"/>
          </a:p>
        </p:txBody>
      </p:sp>
    </p:spTree>
    <p:extLst>
      <p:ext uri="{BB962C8B-B14F-4D97-AF65-F5344CB8AC3E}">
        <p14:creationId xmlns:p14="http://schemas.microsoft.com/office/powerpoint/2010/main" val="307985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10 Policies within the theme</a:t>
            </a:r>
            <a:br>
              <a:rPr lang="en-GB">
                <a:latin typeface="Calibri"/>
                <a:cs typeface="Calibri"/>
              </a:rPr>
            </a:br>
            <a:r>
              <a:rPr lang="en-GB"/>
              <a:t>Where we can all live better, healthier lives</a:t>
            </a: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a:latin typeface="Calibri"/>
              <a:cs typeface="Calibri"/>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Policy 14-19, 21 – Supportive / promotive principle – encourage, promote, facilitate </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Policy 20 - Protectionist principle - protect, enhance, resilience</a:t>
            </a:r>
          </a:p>
          <a:p>
            <a:endParaRPr lang="en-GB">
              <a:latin typeface="Calibri"/>
              <a:cs typeface="Calibri"/>
            </a:endParaRPr>
          </a:p>
          <a:p>
            <a:endParaRPr lang="en-GB">
              <a:latin typeface="Calibri"/>
              <a:cs typeface="Calibri"/>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Quality, sustainability and energy efficiency in homes and place. – making sure there are enough homes, and they and the surrounding area are of good quality – Quality does not stop at the front door – Welcoming and safe places / compact / everything you need for daily living within a short distance from your home preferably by </a:t>
            </a:r>
            <a:r>
              <a:rPr lang="en-GB"/>
              <a:t>walking, wheeling or cycling or using sustainable transport options, access to blue and green infrasture. Heating and cooling of homes – heat network </a:t>
            </a: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a:latin typeface="Calibri"/>
              <a:cs typeface="Calibri"/>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a:t>Place Principe - All those responsible for providing services and looking after assets in a place need to work and plan together, and with local communities, to improve the lives of people, support inclusive and sustainable economic growth and create more successful places.</a:t>
            </a:r>
            <a:endParaRPr lang="en-GB">
              <a:latin typeface="Calibri"/>
              <a:cs typeface="Calibri"/>
            </a:endParaRPr>
          </a:p>
          <a:p>
            <a:endParaRPr lang="en-GB">
              <a:latin typeface="Calibri"/>
              <a:cs typeface="Calibri"/>
            </a:endParaRPr>
          </a:p>
          <a:p>
            <a:r>
              <a:rPr lang="en-GB">
                <a:latin typeface="Calibri"/>
                <a:cs typeface="Calibri"/>
              </a:rPr>
              <a:t>Policy 14 – Design, quality and place ( 6 qualities of successful places – healthy (women's safety, physical and mental health)/ pleasant / connected / distinctive / sustainable / adaptable) </a:t>
            </a:r>
            <a:endParaRPr lang="en-GB">
              <a:cs typeface="Calibri"/>
            </a:endParaRPr>
          </a:p>
          <a:p>
            <a:r>
              <a:rPr lang="en-GB">
                <a:latin typeface="Calibri"/>
                <a:cs typeface="Calibri"/>
              </a:rPr>
              <a:t>Policy 15 – Local living and 20 minute neighbourhoods </a:t>
            </a:r>
            <a:endParaRPr lang="en-GB">
              <a:cs typeface="Calibri"/>
            </a:endParaRPr>
          </a:p>
          <a:p>
            <a:r>
              <a:rPr lang="en-GB">
                <a:latin typeface="Calibri"/>
                <a:cs typeface="Calibri"/>
              </a:rPr>
              <a:t>Policy 16 – Quality homes (minimum all tenure housing land requirements – phasing short (1-3), medium (4-6), long (7-10) term </a:t>
            </a:r>
            <a:r>
              <a:rPr lang="en-GB">
                <a:cs typeface="Calibri"/>
              </a:rPr>
              <a:t>No longer maintaining a 5 year effective land supply – </a:t>
            </a:r>
            <a:r>
              <a:rPr lang="en-GB" b="1">
                <a:cs typeface="Calibri"/>
              </a:rPr>
              <a:t>housing Figures in NATIONAL Doc – not SDPA  </a:t>
            </a:r>
            <a:r>
              <a:rPr lang="en-GB" b="1"/>
              <a:t>Statement of Community Benefit. </a:t>
            </a:r>
            <a:endParaRPr lang="en-GB" b="1">
              <a:cs typeface="Calibri"/>
            </a:endParaRPr>
          </a:p>
          <a:p>
            <a:r>
              <a:rPr lang="en-GB">
                <a:latin typeface="Calibri"/>
                <a:cs typeface="Calibri"/>
              </a:rPr>
              <a:t>Policy 17 – Rural homes – not applicable to ACC</a:t>
            </a:r>
            <a:endParaRPr lang="en-GB">
              <a:cs typeface="Calibri"/>
            </a:endParaRPr>
          </a:p>
          <a:p>
            <a:r>
              <a:rPr lang="en-GB">
                <a:latin typeface="Calibri"/>
                <a:cs typeface="Calibri"/>
              </a:rPr>
              <a:t>Policy 18 – Infrastructure first – </a:t>
            </a:r>
            <a:r>
              <a:rPr lang="en-GB" b="1">
                <a:latin typeface="Calibri"/>
                <a:cs typeface="Calibri"/>
              </a:rPr>
              <a:t>New policy area but not for us </a:t>
            </a:r>
            <a:r>
              <a:rPr lang="en-GB">
                <a:latin typeface="Calibri"/>
                <a:cs typeface="Calibri"/>
              </a:rPr>
              <a:t>– looked at infrasture requirements since 2012 plan  and land for transport stuff too. </a:t>
            </a:r>
            <a:endParaRPr lang="en-GB">
              <a:cs typeface="Calibri"/>
            </a:endParaRPr>
          </a:p>
          <a:p>
            <a:r>
              <a:rPr lang="en-GB">
                <a:latin typeface="Calibri"/>
                <a:cs typeface="Calibri"/>
              </a:rPr>
              <a:t>Policy 19 – Heat and cooling</a:t>
            </a:r>
            <a:endParaRPr lang="en-GB">
              <a:cs typeface="Calibri"/>
            </a:endParaRPr>
          </a:p>
          <a:p>
            <a:r>
              <a:rPr lang="en-GB">
                <a:latin typeface="Calibri"/>
                <a:cs typeface="Calibri"/>
              </a:rPr>
              <a:t>Policy 20 – Blue and green infrastructure</a:t>
            </a:r>
          </a:p>
          <a:p>
            <a:r>
              <a:rPr lang="en-GB">
                <a:latin typeface="Calibri"/>
                <a:cs typeface="Calibri"/>
              </a:rPr>
              <a:t>Policy 21 – Play, recreation and sport – Switch from SPP – focus on </a:t>
            </a:r>
            <a:r>
              <a:rPr lang="en-GB" b="1">
                <a:latin typeface="Calibri"/>
                <a:cs typeface="Calibri"/>
              </a:rPr>
              <a:t>play (Children</a:t>
            </a:r>
            <a:r>
              <a:rPr lang="en-GB">
                <a:latin typeface="Calibri"/>
                <a:cs typeface="Calibri"/>
              </a:rPr>
              <a:t>) now rather then recreation and sport </a:t>
            </a:r>
          </a:p>
          <a:p>
            <a:r>
              <a:rPr lang="en-GB">
                <a:latin typeface="Calibri"/>
                <a:cs typeface="Calibri"/>
              </a:rPr>
              <a:t>Policy 22 – Flood risk and water management (no water abstraction) </a:t>
            </a:r>
            <a:endParaRPr lang="en-GB">
              <a:cs typeface="Calibri"/>
            </a:endParaRPr>
          </a:p>
          <a:p>
            <a:r>
              <a:rPr lang="en-GB">
                <a:latin typeface="Calibri"/>
                <a:cs typeface="Calibri"/>
              </a:rPr>
              <a:t>Policy 23 – </a:t>
            </a:r>
            <a:r>
              <a:rPr lang="en-GB" b="1">
                <a:latin typeface="Calibri"/>
                <a:cs typeface="Calibri"/>
              </a:rPr>
              <a:t>Health and safety </a:t>
            </a:r>
            <a:r>
              <a:rPr lang="en-GB">
                <a:latin typeface="Calibri"/>
                <a:cs typeface="Calibri"/>
              </a:rPr>
              <a:t>– new policy area - </a:t>
            </a:r>
          </a:p>
          <a:p>
            <a:r>
              <a:rPr lang="en-GB">
                <a:latin typeface="Calibri"/>
                <a:cs typeface="Calibri"/>
              </a:rPr>
              <a:t>Policy 24 – Digital infrastructure  </a:t>
            </a:r>
            <a:endParaRPr lang="en-GB">
              <a:cs typeface="Calibri"/>
            </a:endParaRPr>
          </a:p>
          <a:p>
            <a:endParaRPr lang="en-GB">
              <a:cs typeface="Calibri"/>
            </a:endParaRPr>
          </a:p>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11</a:t>
            </a:fld>
            <a:endParaRPr lang="en-GB"/>
          </a:p>
        </p:txBody>
      </p:sp>
    </p:spTree>
    <p:extLst>
      <p:ext uri="{BB962C8B-B14F-4D97-AF65-F5344CB8AC3E}">
        <p14:creationId xmlns:p14="http://schemas.microsoft.com/office/powerpoint/2010/main" val="236790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10 Policies within the theme</a:t>
            </a:r>
            <a:br>
              <a:rPr lang="en-GB">
                <a:latin typeface="Calibri"/>
                <a:cs typeface="Calibri"/>
              </a:rPr>
            </a:br>
            <a:r>
              <a:rPr lang="en-GB"/>
              <a:t>Where we can all live better, healthier lives</a:t>
            </a: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a:latin typeface="Calibri"/>
              <a:cs typeface="Calibri"/>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Policy 14-19, 21 – Supportive / promotive principle – encourage, promote, facilitate </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Policy 20 - Protectionist principle - protect, enhance, resilience</a:t>
            </a:r>
          </a:p>
          <a:p>
            <a:endParaRPr lang="en-GB">
              <a:latin typeface="Calibri"/>
              <a:cs typeface="Calibri"/>
            </a:endParaRPr>
          </a:p>
          <a:p>
            <a:endParaRPr lang="en-GB">
              <a:latin typeface="Calibri"/>
              <a:cs typeface="Calibri"/>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Quality, sustainability and energy efficiency in homes and place. – making sure there are enough homes, and they and the surrounding area are of good quality – Quality does not stop at the front door – Welcoming and safe places / compact / everything you need for daily living within a short distance from your home preferably by </a:t>
            </a:r>
            <a:r>
              <a:rPr lang="en-GB"/>
              <a:t>walking, wheeling or cycling or using sustainable transport options, access to blue and green infrasture. Heating and cooling of homes – heat network </a:t>
            </a:r>
          </a:p>
          <a:p>
            <a:pPr marL="0" marR="0" lvl="0" indent="0" algn="l" defTabSz="1280160" rtl="0" eaLnBrk="1" fontAlgn="auto" latinLnBrk="0" hangingPunct="1">
              <a:lnSpc>
                <a:spcPct val="100000"/>
              </a:lnSpc>
              <a:spcBef>
                <a:spcPts val="0"/>
              </a:spcBef>
              <a:spcAft>
                <a:spcPts val="0"/>
              </a:spcAft>
              <a:buClrTx/>
              <a:buSzTx/>
              <a:buFontTx/>
              <a:buNone/>
              <a:tabLst/>
              <a:defRPr/>
            </a:pPr>
            <a:endParaRPr lang="en-GB">
              <a:latin typeface="Calibri"/>
              <a:cs typeface="Calibri"/>
            </a:endParaRPr>
          </a:p>
          <a:p>
            <a:pPr marL="0" marR="0" lvl="0" indent="0" algn="l" defTabSz="1280160" rtl="0" eaLnBrk="1" fontAlgn="auto" latinLnBrk="0" hangingPunct="1">
              <a:lnSpc>
                <a:spcPct val="100000"/>
              </a:lnSpc>
              <a:spcBef>
                <a:spcPts val="0"/>
              </a:spcBef>
              <a:spcAft>
                <a:spcPts val="0"/>
              </a:spcAft>
              <a:buClrTx/>
              <a:buSzTx/>
              <a:buFontTx/>
              <a:buNone/>
              <a:tabLst/>
              <a:defRPr/>
            </a:pPr>
            <a:r>
              <a:rPr lang="en-GB"/>
              <a:t>Place Principe - All those responsible for providing services and looking after assets in a place need to work and plan together, and with local communities, to improve the lives of people, support inclusive and sustainable economic growth and create more successful places.</a:t>
            </a:r>
            <a:endParaRPr lang="en-GB">
              <a:latin typeface="Calibri"/>
              <a:cs typeface="Calibri"/>
            </a:endParaRPr>
          </a:p>
          <a:p>
            <a:endParaRPr lang="en-GB">
              <a:latin typeface="Calibri"/>
              <a:cs typeface="Calibri"/>
            </a:endParaRPr>
          </a:p>
          <a:p>
            <a:r>
              <a:rPr lang="en-GB">
                <a:latin typeface="Calibri"/>
                <a:cs typeface="Calibri"/>
              </a:rPr>
              <a:t>Policy 14 – Design, quality and place ( 6 qualities of successful places – healthy (women's safety, physical and mental health)/ pleasant / connected / distinctive / sustainable / adaptable) </a:t>
            </a:r>
            <a:endParaRPr lang="en-GB">
              <a:cs typeface="Calibri"/>
            </a:endParaRPr>
          </a:p>
          <a:p>
            <a:r>
              <a:rPr lang="en-GB">
                <a:latin typeface="Calibri"/>
                <a:cs typeface="Calibri"/>
              </a:rPr>
              <a:t>Policy 15 – Local living and 20 minute neighbourhoods </a:t>
            </a:r>
            <a:endParaRPr lang="en-GB">
              <a:cs typeface="Calibri"/>
            </a:endParaRPr>
          </a:p>
          <a:p>
            <a:r>
              <a:rPr lang="en-GB">
                <a:latin typeface="Calibri"/>
                <a:cs typeface="Calibri"/>
              </a:rPr>
              <a:t>Policy 16 – Quality homes (minimum all tenure housing land requirements – phasing short (1-3), medium (4-6), long (7-10) term </a:t>
            </a:r>
            <a:r>
              <a:rPr lang="en-GB">
                <a:cs typeface="Calibri"/>
              </a:rPr>
              <a:t>No longer maintaining a 5 year effective land supply – </a:t>
            </a:r>
            <a:r>
              <a:rPr lang="en-GB" b="1">
                <a:cs typeface="Calibri"/>
              </a:rPr>
              <a:t>housing Figures in NATIONAL Doc – not SDPA  </a:t>
            </a:r>
            <a:r>
              <a:rPr lang="en-GB" b="1"/>
              <a:t>Statement of Community Benefit. </a:t>
            </a:r>
            <a:endParaRPr lang="en-GB" b="1">
              <a:cs typeface="Calibri"/>
            </a:endParaRPr>
          </a:p>
          <a:p>
            <a:r>
              <a:rPr lang="en-GB">
                <a:latin typeface="Calibri"/>
                <a:cs typeface="Calibri"/>
              </a:rPr>
              <a:t>Policy 17 – Rural homes – not applicable to ACC</a:t>
            </a:r>
            <a:endParaRPr lang="en-GB">
              <a:cs typeface="Calibri"/>
            </a:endParaRPr>
          </a:p>
          <a:p>
            <a:r>
              <a:rPr lang="en-GB">
                <a:latin typeface="Calibri"/>
                <a:cs typeface="Calibri"/>
              </a:rPr>
              <a:t>Policy 18 – Infrastructure first – </a:t>
            </a:r>
            <a:r>
              <a:rPr lang="en-GB" b="1">
                <a:latin typeface="Calibri"/>
                <a:cs typeface="Calibri"/>
              </a:rPr>
              <a:t>New policy area but not for us </a:t>
            </a:r>
            <a:r>
              <a:rPr lang="en-GB">
                <a:latin typeface="Calibri"/>
                <a:cs typeface="Calibri"/>
              </a:rPr>
              <a:t>– looked at infrasture requirements since 2012 plan  and land for transport stuff too. </a:t>
            </a:r>
            <a:endParaRPr lang="en-GB">
              <a:cs typeface="Calibri"/>
            </a:endParaRPr>
          </a:p>
          <a:p>
            <a:r>
              <a:rPr lang="en-GB">
                <a:latin typeface="Calibri"/>
                <a:cs typeface="Calibri"/>
              </a:rPr>
              <a:t>Policy 19 – Heat and cooling</a:t>
            </a:r>
            <a:endParaRPr lang="en-GB">
              <a:cs typeface="Calibri"/>
            </a:endParaRPr>
          </a:p>
          <a:p>
            <a:r>
              <a:rPr lang="en-GB">
                <a:latin typeface="Calibri"/>
                <a:cs typeface="Calibri"/>
              </a:rPr>
              <a:t>Policy 20 – Blue and green infrastructure</a:t>
            </a:r>
          </a:p>
          <a:p>
            <a:r>
              <a:rPr lang="en-GB">
                <a:latin typeface="Calibri"/>
                <a:cs typeface="Calibri"/>
              </a:rPr>
              <a:t>Policy 21 – Play, recreation and sport – Switch from SPP – focus on </a:t>
            </a:r>
            <a:r>
              <a:rPr lang="en-GB" b="1">
                <a:latin typeface="Calibri"/>
                <a:cs typeface="Calibri"/>
              </a:rPr>
              <a:t>play (Children</a:t>
            </a:r>
            <a:r>
              <a:rPr lang="en-GB">
                <a:latin typeface="Calibri"/>
                <a:cs typeface="Calibri"/>
              </a:rPr>
              <a:t>) now rather then recreation and sport </a:t>
            </a:r>
          </a:p>
          <a:p>
            <a:r>
              <a:rPr lang="en-GB">
                <a:latin typeface="Calibri"/>
                <a:cs typeface="Calibri"/>
              </a:rPr>
              <a:t>Policy 22 – Flood risk and water management (no water abstraction) </a:t>
            </a:r>
            <a:endParaRPr lang="en-GB">
              <a:cs typeface="Calibri"/>
            </a:endParaRPr>
          </a:p>
          <a:p>
            <a:r>
              <a:rPr lang="en-GB">
                <a:latin typeface="Calibri"/>
                <a:cs typeface="Calibri"/>
              </a:rPr>
              <a:t>Policy 23 – </a:t>
            </a:r>
            <a:r>
              <a:rPr lang="en-GB" b="1">
                <a:latin typeface="Calibri"/>
                <a:cs typeface="Calibri"/>
              </a:rPr>
              <a:t>Health and safety </a:t>
            </a:r>
            <a:r>
              <a:rPr lang="en-GB">
                <a:latin typeface="Calibri"/>
                <a:cs typeface="Calibri"/>
              </a:rPr>
              <a:t>– new policy area - </a:t>
            </a:r>
          </a:p>
          <a:p>
            <a:r>
              <a:rPr lang="en-GB">
                <a:latin typeface="Calibri"/>
                <a:cs typeface="Calibri"/>
              </a:rPr>
              <a:t>Policy 24 – Digital infrastructure  </a:t>
            </a:r>
            <a:endParaRPr lang="en-GB">
              <a:cs typeface="Calibri"/>
            </a:endParaRPr>
          </a:p>
          <a:p>
            <a:endParaRPr lang="en-GB">
              <a:cs typeface="Calibri"/>
            </a:endParaRPr>
          </a:p>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12</a:t>
            </a:fld>
            <a:endParaRPr lang="en-GB"/>
          </a:p>
        </p:txBody>
      </p:sp>
    </p:spTree>
    <p:extLst>
      <p:ext uri="{BB962C8B-B14F-4D97-AF65-F5344CB8AC3E}">
        <p14:creationId xmlns:p14="http://schemas.microsoft.com/office/powerpoint/2010/main" val="401567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13</a:t>
            </a:fld>
            <a:endParaRPr lang="en-GB"/>
          </a:p>
        </p:txBody>
      </p:sp>
    </p:spTree>
    <p:extLst>
      <p:ext uri="{BB962C8B-B14F-4D97-AF65-F5344CB8AC3E}">
        <p14:creationId xmlns:p14="http://schemas.microsoft.com/office/powerpoint/2010/main" val="1460012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9 polices in the theme</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a:t>Where we have a greener, fairer and more inclusive wellbeing economy</a:t>
            </a:r>
          </a:p>
          <a:p>
            <a:endParaRPr lang="en-GB"/>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Policy 25, 26, 27, 28, 29, 30, 31, 32,  – Supportive / promotive principle – encourage, promote, facilitate </a:t>
            </a:r>
          </a:p>
          <a:p>
            <a:pPr marL="0" marR="0" lvl="0" indent="0" algn="l" defTabSz="1280160" rtl="0" eaLnBrk="1" fontAlgn="auto" latinLnBrk="0" hangingPunct="1">
              <a:lnSpc>
                <a:spcPct val="100000"/>
              </a:lnSpc>
              <a:spcBef>
                <a:spcPts val="0"/>
              </a:spcBef>
              <a:spcAft>
                <a:spcPts val="0"/>
              </a:spcAft>
              <a:buClrTx/>
              <a:buSzTx/>
              <a:buFontTx/>
              <a:buNone/>
              <a:tabLst/>
              <a:defRPr/>
            </a:pPr>
            <a:r>
              <a:rPr lang="en-GB">
                <a:latin typeface="Calibri"/>
                <a:cs typeface="Calibri"/>
              </a:rPr>
              <a:t>Policy 33 – sustainable management </a:t>
            </a:r>
          </a:p>
          <a:p>
            <a:endParaRPr lang="en-GB"/>
          </a:p>
          <a:p>
            <a:r>
              <a:rPr lang="en-GB"/>
              <a:t>Policy 25 – Community wealth building </a:t>
            </a:r>
            <a:r>
              <a:rPr lang="en-GB" b="1"/>
              <a:t>– new policy area - </a:t>
            </a:r>
            <a:r>
              <a:rPr lang="en-GB"/>
              <a:t>A people-centred approach to local economic development, which </a:t>
            </a:r>
            <a:r>
              <a:rPr lang="en-GB" b="1"/>
              <a:t>redirects wealth back into the local economy</a:t>
            </a:r>
            <a:r>
              <a:rPr lang="en-GB"/>
              <a:t>, and places </a:t>
            </a:r>
            <a:r>
              <a:rPr lang="en-GB" b="1"/>
              <a:t>control and benefits </a:t>
            </a:r>
            <a:r>
              <a:rPr lang="en-GB"/>
              <a:t>into the hands of </a:t>
            </a:r>
            <a:r>
              <a:rPr lang="en-GB" b="1"/>
              <a:t>local </a:t>
            </a:r>
            <a:r>
              <a:rPr lang="en-GB"/>
              <a:t>people</a:t>
            </a:r>
            <a:endParaRPr lang="en-GB" b="1"/>
          </a:p>
          <a:p>
            <a:r>
              <a:rPr lang="en-GB"/>
              <a:t>Policy 26 – Business and industry – supported in allocated areas - Major developments for manufacturing or industry will be accompanied by a </a:t>
            </a:r>
            <a:r>
              <a:rPr lang="en-GB" b="1"/>
              <a:t>decarbonisation strategy </a:t>
            </a:r>
            <a:r>
              <a:rPr lang="en-GB"/>
              <a:t>to demonstrate how greenhouse gas emissions from the process are appropriately abated</a:t>
            </a:r>
          </a:p>
          <a:p>
            <a:r>
              <a:rPr lang="en-GB"/>
              <a:t>Policy 27 – City, town, local and commercial centres – town centre first assessment, city centre living, drive throughs </a:t>
            </a:r>
          </a:p>
          <a:p>
            <a:r>
              <a:rPr lang="en-GB"/>
              <a:t>Policy 28 – Retail Policy </a:t>
            </a:r>
          </a:p>
          <a:p>
            <a:r>
              <a:rPr lang="en-GB"/>
              <a:t>29 – Rural development – not us</a:t>
            </a:r>
          </a:p>
          <a:p>
            <a:r>
              <a:rPr lang="en-GB"/>
              <a:t>Policy 30 – Tourism – expanded – more of a footnote in SPP, policy in NPF4 – short term lets (not supported where impact on local amenity / the economic benefits do not outweigh the loss of residential accommodation </a:t>
            </a:r>
          </a:p>
          <a:p>
            <a:r>
              <a:rPr lang="en-GB"/>
              <a:t>Policy 31 – Culture and Creativity  - new ( public art provision, space for workshops, </a:t>
            </a:r>
          </a:p>
          <a:p>
            <a:r>
              <a:rPr lang="en-GB"/>
              <a:t>Policy 32 – Aquaculture - not for us? Oil and gas in National Marine Plan but latest's Gov does not support this - More about food security </a:t>
            </a:r>
          </a:p>
          <a:p>
            <a:r>
              <a:rPr lang="en-GB"/>
              <a:t>Policy 33 – Minerals  - fossil fuels generally no – oil and gas, unconventional oil and gas – no, mineral extraction – sustainable extraction </a:t>
            </a:r>
          </a:p>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14</a:t>
            </a:fld>
            <a:endParaRPr lang="en-GB"/>
          </a:p>
        </p:txBody>
      </p:sp>
    </p:spTree>
    <p:extLst>
      <p:ext uri="{BB962C8B-B14F-4D97-AF65-F5344CB8AC3E}">
        <p14:creationId xmlns:p14="http://schemas.microsoft.com/office/powerpoint/2010/main" val="320935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DE8D88-9E24-4D25-9652-E53BFC95E849}" type="slidenum">
              <a:rPr lang="en-GB" smtClean="0"/>
              <a:pPr/>
              <a:t>15</a:t>
            </a:fld>
            <a:endParaRPr lang="en-GB"/>
          </a:p>
        </p:txBody>
      </p:sp>
    </p:spTree>
    <p:extLst>
      <p:ext uri="{BB962C8B-B14F-4D97-AF65-F5344CB8AC3E}">
        <p14:creationId xmlns:p14="http://schemas.microsoft.com/office/powerpoint/2010/main" val="166742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 Text">
    <p:spTree>
      <p:nvGrpSpPr>
        <p:cNvPr id="1" name=""/>
        <p:cNvGrpSpPr/>
        <p:nvPr/>
      </p:nvGrpSpPr>
      <p:grpSpPr>
        <a:xfrm>
          <a:off x="0" y="0"/>
          <a:ext cx="0" cy="0"/>
          <a:chOff x="0" y="0"/>
          <a:chExt cx="0" cy="0"/>
        </a:xfrm>
      </p:grpSpPr>
      <p:sp>
        <p:nvSpPr>
          <p:cNvPr id="2" name="Title 1"/>
          <p:cNvSpPr>
            <a:spLocks noGrp="1"/>
          </p:cNvSpPr>
          <p:nvPr>
            <p:ph type="title"/>
          </p:nvPr>
        </p:nvSpPr>
        <p:spPr>
          <a:xfrm>
            <a:off x="1672321" y="921638"/>
            <a:ext cx="12406536" cy="1267631"/>
          </a:xfrm>
        </p:spPr>
        <p:txBody>
          <a:bodyPr>
            <a:normAutofit/>
          </a:bodyPr>
          <a:lstStyle>
            <a:lvl1pPr>
              <a:defRPr sz="5500" baseline="0">
                <a:solidFill>
                  <a:srgbClr val="824998"/>
                </a:solidFill>
                <a:latin typeface="Calibri" panose="020F0502020204030204" pitchFamily="34" charset="0"/>
              </a:defRPr>
            </a:lvl1pPr>
          </a:lstStyle>
          <a:p>
            <a:r>
              <a:rPr lang="en-GB"/>
              <a:t>Click to edit Master title style</a:t>
            </a:r>
            <a:endParaRPr lang="en-US"/>
          </a:p>
        </p:txBody>
      </p:sp>
      <p:sp>
        <p:nvSpPr>
          <p:cNvPr id="3" name="Content Placeholder 2"/>
          <p:cNvSpPr>
            <a:spLocks noGrp="1"/>
          </p:cNvSpPr>
          <p:nvPr>
            <p:ph idx="1" hasCustomPrompt="1"/>
          </p:nvPr>
        </p:nvSpPr>
        <p:spPr>
          <a:xfrm>
            <a:off x="1672321" y="2572904"/>
            <a:ext cx="13501775" cy="5956734"/>
          </a:xfrm>
        </p:spPr>
        <p:txBody>
          <a:bodyPr>
            <a:normAutofit/>
          </a:bodyPr>
          <a:lstStyle>
            <a:lvl1pPr marL="0" indent="0">
              <a:buClr>
                <a:srgbClr val="2FB8BD"/>
              </a:buClr>
              <a:buNone/>
              <a:defRPr sz="2400" baseline="0">
                <a:solidFill>
                  <a:schemeClr val="bg2">
                    <a:lumMod val="25000"/>
                  </a:schemeClr>
                </a:solidFill>
                <a:latin typeface="Calibri" panose="020F0502020204030204" pitchFamily="34" charset="0"/>
              </a:defRPr>
            </a:lvl1pPr>
            <a:lvl2pPr marL="480024" indent="0">
              <a:buClr>
                <a:srgbClr val="2FB8BD"/>
              </a:buClr>
              <a:buNone/>
              <a:defRPr sz="2800" baseline="0"/>
            </a:lvl2pPr>
            <a:lvl3pPr marL="960049" indent="0">
              <a:buClr>
                <a:srgbClr val="2FB8BD"/>
              </a:buClr>
              <a:buNone/>
              <a:defRPr sz="2800" baseline="0"/>
            </a:lvl3pPr>
            <a:lvl4pPr marL="1440073" indent="0">
              <a:buClr>
                <a:srgbClr val="2FB8BD"/>
              </a:buClr>
              <a:buNone/>
              <a:defRPr sz="2800" baseline="0"/>
            </a:lvl4pPr>
            <a:lvl5pPr marL="1920097" indent="0">
              <a:buClr>
                <a:srgbClr val="2FB8BD"/>
              </a:buClr>
              <a:buNone/>
              <a:defRPr sz="2800" baseline="0"/>
            </a:lvl5pPr>
          </a:lstStyle>
          <a:p>
            <a:pPr lvl="0"/>
            <a:r>
              <a:rPr lang="en-US"/>
              <a:t>Edit Master text styles</a:t>
            </a:r>
          </a:p>
        </p:txBody>
      </p:sp>
    </p:spTree>
    <p:extLst>
      <p:ext uri="{BB962C8B-B14F-4D97-AF65-F5344CB8AC3E}">
        <p14:creationId xmlns:p14="http://schemas.microsoft.com/office/powerpoint/2010/main" val="367340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 option 3">
    <p:spTree>
      <p:nvGrpSpPr>
        <p:cNvPr id="1" name=""/>
        <p:cNvGrpSpPr/>
        <p:nvPr/>
      </p:nvGrpSpPr>
      <p:grpSpPr>
        <a:xfrm>
          <a:off x="0" y="0"/>
          <a:ext cx="0" cy="0"/>
          <a:chOff x="0" y="0"/>
          <a:chExt cx="0" cy="0"/>
        </a:xfrm>
      </p:grpSpPr>
      <p:pic>
        <p:nvPicPr>
          <p:cNvPr id="3" name="Picture 2" descr="A picture containing text, accessory, vector graphics, businesscard&#10;&#10;Description automatically generated">
            <a:extLst>
              <a:ext uri="{FF2B5EF4-FFF2-40B4-BE49-F238E27FC236}">
                <a16:creationId xmlns:a16="http://schemas.microsoft.com/office/drawing/2014/main" id="{671EAD48-7777-2341-8F79-AA5A31D7BF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068800" cy="9601200"/>
          </a:xfrm>
          <a:prstGeom prst="rect">
            <a:avLst/>
          </a:prstGeom>
        </p:spPr>
      </p:pic>
      <p:sp>
        <p:nvSpPr>
          <p:cNvPr id="9" name="Title 1">
            <a:extLst>
              <a:ext uri="{FF2B5EF4-FFF2-40B4-BE49-F238E27FC236}">
                <a16:creationId xmlns:a16="http://schemas.microsoft.com/office/drawing/2014/main" id="{BC157142-580D-FA4A-9727-ADABA3A6BA65}"/>
              </a:ext>
            </a:extLst>
          </p:cNvPr>
          <p:cNvSpPr>
            <a:spLocks noGrp="1"/>
          </p:cNvSpPr>
          <p:nvPr>
            <p:ph type="title"/>
          </p:nvPr>
        </p:nvSpPr>
        <p:spPr>
          <a:xfrm>
            <a:off x="964110" y="3361386"/>
            <a:ext cx="10529800" cy="1506827"/>
          </a:xfrm>
        </p:spPr>
        <p:txBody>
          <a:bodyPr anchor="b" anchorCtr="0">
            <a:normAutofit/>
          </a:bodyPr>
          <a:lstStyle>
            <a:lvl1pPr>
              <a:defRPr sz="6000" baseline="0">
                <a:solidFill>
                  <a:schemeClr val="bg1"/>
                </a:solidFill>
                <a:latin typeface="Calibri" panose="020F0502020204030204" pitchFamily="34" charset="0"/>
              </a:defRPr>
            </a:lvl1pPr>
          </a:lstStyle>
          <a:p>
            <a:r>
              <a:rPr lang="en-GB"/>
              <a:t>Click to edit Master title style</a:t>
            </a:r>
            <a:endParaRPr lang="en-US"/>
          </a:p>
        </p:txBody>
      </p:sp>
      <p:pic>
        <p:nvPicPr>
          <p:cNvPr id="10" name="Picture 9" descr="Text&#10;&#10;Description automatically generated">
            <a:extLst>
              <a:ext uri="{FF2B5EF4-FFF2-40B4-BE49-F238E27FC236}">
                <a16:creationId xmlns:a16="http://schemas.microsoft.com/office/drawing/2014/main" id="{D23A311D-D3E9-0F4D-A2CC-88655D00F98F}"/>
              </a:ext>
            </a:extLst>
          </p:cNvPr>
          <p:cNvPicPr>
            <a:picLocks noChangeAspect="1"/>
          </p:cNvPicPr>
          <p:nvPr userDrawn="1"/>
        </p:nvPicPr>
        <p:blipFill>
          <a:blip r:embed="rId3"/>
          <a:stretch>
            <a:fillRect/>
          </a:stretch>
        </p:blipFill>
        <p:spPr>
          <a:xfrm>
            <a:off x="963613" y="6239080"/>
            <a:ext cx="2571738" cy="2240528"/>
          </a:xfrm>
          <a:prstGeom prst="rect">
            <a:avLst/>
          </a:prstGeom>
        </p:spPr>
      </p:pic>
      <p:sp>
        <p:nvSpPr>
          <p:cNvPr id="12" name="Text Placeholder 12">
            <a:extLst>
              <a:ext uri="{FF2B5EF4-FFF2-40B4-BE49-F238E27FC236}">
                <a16:creationId xmlns:a16="http://schemas.microsoft.com/office/drawing/2014/main" id="{A366FF78-1201-3E45-8404-003E201D8232}"/>
              </a:ext>
            </a:extLst>
          </p:cNvPr>
          <p:cNvSpPr>
            <a:spLocks noGrp="1"/>
          </p:cNvSpPr>
          <p:nvPr>
            <p:ph type="body" sz="quarter" idx="10" hasCustomPrompt="1"/>
          </p:nvPr>
        </p:nvSpPr>
        <p:spPr>
          <a:xfrm>
            <a:off x="963613" y="5229182"/>
            <a:ext cx="10529800" cy="648929"/>
          </a:xfrm>
        </p:spPr>
        <p:txBody>
          <a:bodyPr/>
          <a:lstStyle>
            <a:lvl1pPr marL="0" marR="0" indent="0" algn="l" defTabSz="480023" rtl="0" eaLnBrk="1" fontAlgn="auto" latinLnBrk="0" hangingPunct="1">
              <a:lnSpc>
                <a:spcPct val="100000"/>
              </a:lnSpc>
              <a:spcBef>
                <a:spcPct val="20000"/>
              </a:spcBef>
              <a:spcAft>
                <a:spcPts val="0"/>
              </a:spcAft>
              <a:buClrTx/>
              <a:buSzTx/>
              <a:buFontTx/>
              <a:buNone/>
              <a:tabLst/>
              <a:defRPr baseline="0">
                <a:solidFill>
                  <a:schemeClr val="bg1"/>
                </a:solidFill>
                <a:latin typeface="Calibri" panose="020F0502020204030204" pitchFamily="34" charset="0"/>
              </a:defRPr>
            </a:lvl1pPr>
            <a:lvl2pPr marL="480024" indent="0">
              <a:buFontTx/>
              <a:buNone/>
              <a:defRPr/>
            </a:lvl2pPr>
            <a:lvl3pPr marL="960049" indent="0">
              <a:buFontTx/>
              <a:buNone/>
              <a:defRPr/>
            </a:lvl3pPr>
            <a:lvl4pPr marL="1440073" indent="0">
              <a:buFontTx/>
              <a:buNone/>
              <a:defRPr/>
            </a:lvl4pPr>
            <a:lvl5pPr marL="1920097" indent="0">
              <a:buFontTx/>
              <a:buNone/>
              <a:defRPr/>
            </a:lvl5pPr>
          </a:lstStyle>
          <a:p>
            <a:pPr marL="0" marR="0" lvl="0" indent="0" algn="l" defTabSz="480023" rtl="0" eaLnBrk="1" fontAlgn="auto" latinLnBrk="0" hangingPunct="1">
              <a:lnSpc>
                <a:spcPct val="100000"/>
              </a:lnSpc>
              <a:spcBef>
                <a:spcPct val="20000"/>
              </a:spcBef>
              <a:spcAft>
                <a:spcPts val="0"/>
              </a:spcAft>
              <a:buClrTx/>
              <a:buSzTx/>
              <a:buFontTx/>
              <a:buNone/>
              <a:tabLst/>
              <a:defRPr/>
            </a:pPr>
            <a:r>
              <a:rPr lang="en-GB"/>
              <a:t>Click to edit </a:t>
            </a:r>
            <a:r>
              <a:rPr lang="en-US" sz="2400" baseline="0">
                <a:solidFill>
                  <a:schemeClr val="bg1"/>
                </a:solidFill>
              </a:rPr>
              <a:t>sub-title or delete</a:t>
            </a:r>
            <a:endParaRPr lang="en-GB"/>
          </a:p>
        </p:txBody>
      </p:sp>
    </p:spTree>
    <p:extLst>
      <p:ext uri="{BB962C8B-B14F-4D97-AF65-F5344CB8AC3E}">
        <p14:creationId xmlns:p14="http://schemas.microsoft.com/office/powerpoint/2010/main" val="2060509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ACC logo">
    <p:spTree>
      <p:nvGrpSpPr>
        <p:cNvPr id="1" name=""/>
        <p:cNvGrpSpPr/>
        <p:nvPr/>
      </p:nvGrpSpPr>
      <p:grpSpPr>
        <a:xfrm>
          <a:off x="0" y="0"/>
          <a:ext cx="0" cy="0"/>
          <a:chOff x="0" y="0"/>
          <a:chExt cx="0" cy="0"/>
        </a:xfrm>
      </p:grpSpPr>
      <p:pic>
        <p:nvPicPr>
          <p:cNvPr id="7" name="Picture 6" descr="A picture containing text, accessory, vector graphics, businesscard&#10;&#10;Description automatically generated">
            <a:extLst>
              <a:ext uri="{FF2B5EF4-FFF2-40B4-BE49-F238E27FC236}">
                <a16:creationId xmlns:a16="http://schemas.microsoft.com/office/drawing/2014/main" id="{3E6DB29D-5601-684B-9AF8-70496F2065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068800" cy="9601200"/>
          </a:xfrm>
          <a:prstGeom prst="rect">
            <a:avLst/>
          </a:prstGeom>
        </p:spPr>
      </p:pic>
    </p:spTree>
    <p:extLst>
      <p:ext uri="{BB962C8B-B14F-4D97-AF65-F5344CB8AC3E}">
        <p14:creationId xmlns:p14="http://schemas.microsoft.com/office/powerpoint/2010/main" val="1867762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 head / Bullets">
    <p:spTree>
      <p:nvGrpSpPr>
        <p:cNvPr id="1" name=""/>
        <p:cNvGrpSpPr/>
        <p:nvPr/>
      </p:nvGrpSpPr>
      <p:grpSpPr>
        <a:xfrm>
          <a:off x="0" y="0"/>
          <a:ext cx="0" cy="0"/>
          <a:chOff x="0" y="0"/>
          <a:chExt cx="0" cy="0"/>
        </a:xfrm>
      </p:grpSpPr>
      <p:sp>
        <p:nvSpPr>
          <p:cNvPr id="2" name="Title 1"/>
          <p:cNvSpPr>
            <a:spLocks noGrp="1"/>
          </p:cNvSpPr>
          <p:nvPr>
            <p:ph type="title"/>
          </p:nvPr>
        </p:nvSpPr>
        <p:spPr>
          <a:xfrm>
            <a:off x="1672321" y="921638"/>
            <a:ext cx="12406536" cy="1267631"/>
          </a:xfrm>
        </p:spPr>
        <p:txBody>
          <a:bodyPr>
            <a:normAutofit/>
          </a:bodyPr>
          <a:lstStyle>
            <a:lvl1pPr>
              <a:defRPr sz="5500" baseline="0">
                <a:solidFill>
                  <a:srgbClr val="824998"/>
                </a:solidFill>
              </a:defRPr>
            </a:lvl1pPr>
          </a:lstStyle>
          <a:p>
            <a:r>
              <a:rPr lang="en-GB"/>
              <a:t>Click to edit Master title style</a:t>
            </a:r>
            <a:endParaRPr lang="en-US"/>
          </a:p>
        </p:txBody>
      </p:sp>
      <p:sp>
        <p:nvSpPr>
          <p:cNvPr id="3" name="Content Placeholder 2"/>
          <p:cNvSpPr>
            <a:spLocks noGrp="1"/>
          </p:cNvSpPr>
          <p:nvPr>
            <p:ph idx="1" hasCustomPrompt="1"/>
          </p:nvPr>
        </p:nvSpPr>
        <p:spPr>
          <a:xfrm>
            <a:off x="1672321" y="2530040"/>
            <a:ext cx="13501775" cy="684646"/>
          </a:xfrm>
        </p:spPr>
        <p:txBody>
          <a:bodyPr anchor="t" anchorCtr="0">
            <a:normAutofit/>
          </a:bodyPr>
          <a:lstStyle>
            <a:lvl1pPr marL="0" indent="0">
              <a:buClr>
                <a:srgbClr val="2FB8BD"/>
              </a:buClr>
              <a:buNone/>
              <a:defRPr sz="2500" b="1" i="0" baseline="0">
                <a:solidFill>
                  <a:srgbClr val="824998"/>
                </a:solidFill>
                <a:latin typeface="Calibri" panose="020F0502020204030204" pitchFamily="34" charset="0"/>
              </a:defRPr>
            </a:lvl1pPr>
            <a:lvl2pPr marL="480024" indent="0">
              <a:buClr>
                <a:srgbClr val="2FB8BD"/>
              </a:buClr>
              <a:buNone/>
              <a:defRPr sz="2800" baseline="0"/>
            </a:lvl2pPr>
            <a:lvl3pPr marL="960049" indent="0">
              <a:buClr>
                <a:srgbClr val="2FB8BD"/>
              </a:buClr>
              <a:buNone/>
              <a:defRPr sz="2800" baseline="0"/>
            </a:lvl3pPr>
            <a:lvl4pPr marL="1440073" indent="0">
              <a:buClr>
                <a:srgbClr val="2FB8BD"/>
              </a:buClr>
              <a:buNone/>
              <a:defRPr sz="2800" baseline="0"/>
            </a:lvl4pPr>
            <a:lvl5pPr marL="1920097" indent="0">
              <a:buClr>
                <a:srgbClr val="2FB8BD"/>
              </a:buClr>
              <a:buNone/>
              <a:defRPr sz="2800" baseline="0"/>
            </a:lvl5pPr>
          </a:lstStyle>
          <a:p>
            <a:pPr lvl="0"/>
            <a:r>
              <a:rPr lang="en-US"/>
              <a:t>Edit Master text styles</a:t>
            </a:r>
          </a:p>
        </p:txBody>
      </p:sp>
      <p:sp>
        <p:nvSpPr>
          <p:cNvPr id="5" name="Content Placeholder 2">
            <a:extLst>
              <a:ext uri="{FF2B5EF4-FFF2-40B4-BE49-F238E27FC236}">
                <a16:creationId xmlns:a16="http://schemas.microsoft.com/office/drawing/2014/main" id="{32452120-7F16-6E49-9598-89F0B376100A}"/>
              </a:ext>
            </a:extLst>
          </p:cNvPr>
          <p:cNvSpPr>
            <a:spLocks noGrp="1"/>
          </p:cNvSpPr>
          <p:nvPr>
            <p:ph idx="10"/>
          </p:nvPr>
        </p:nvSpPr>
        <p:spPr>
          <a:xfrm>
            <a:off x="1672320" y="3384006"/>
            <a:ext cx="13501776" cy="5159919"/>
          </a:xfrm>
        </p:spPr>
        <p:txBody>
          <a:bodyPr>
            <a:normAutofit/>
          </a:bodyPr>
          <a:lstStyle>
            <a:lvl1pPr>
              <a:buClr>
                <a:srgbClr val="2FB8BD"/>
              </a:buClr>
              <a:defRPr sz="2400" baseline="0">
                <a:solidFill>
                  <a:schemeClr val="bg2">
                    <a:lumMod val="25000"/>
                  </a:schemeClr>
                </a:solidFill>
              </a:defRPr>
            </a:lvl1pPr>
            <a:lvl2pPr>
              <a:buClr>
                <a:srgbClr val="2FB8BD"/>
              </a:buClr>
              <a:defRPr sz="2400" baseline="0">
                <a:solidFill>
                  <a:schemeClr val="bg2">
                    <a:lumMod val="25000"/>
                  </a:schemeClr>
                </a:solidFill>
              </a:defRPr>
            </a:lvl2pPr>
            <a:lvl3pPr>
              <a:buClr>
                <a:srgbClr val="2FB8BD"/>
              </a:buClr>
              <a:defRPr sz="2400" baseline="0">
                <a:solidFill>
                  <a:schemeClr val="bg2">
                    <a:lumMod val="25000"/>
                  </a:schemeClr>
                </a:solidFill>
              </a:defRPr>
            </a:lvl3pPr>
            <a:lvl4pPr>
              <a:buClr>
                <a:srgbClr val="2FB8BD"/>
              </a:buClr>
              <a:defRPr sz="2400" baseline="0">
                <a:solidFill>
                  <a:schemeClr val="bg2">
                    <a:lumMod val="25000"/>
                  </a:schemeClr>
                </a:solidFill>
              </a:defRPr>
            </a:lvl4pPr>
            <a:lvl5pPr>
              <a:buClr>
                <a:srgbClr val="2FB8BD"/>
              </a:buClr>
              <a:defRPr sz="2400" baseline="0">
                <a:solidFill>
                  <a:schemeClr val="bg2">
                    <a:lumMod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789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Bullets">
    <p:spTree>
      <p:nvGrpSpPr>
        <p:cNvPr id="1" name=""/>
        <p:cNvGrpSpPr/>
        <p:nvPr/>
      </p:nvGrpSpPr>
      <p:grpSpPr>
        <a:xfrm>
          <a:off x="0" y="0"/>
          <a:ext cx="0" cy="0"/>
          <a:chOff x="0" y="0"/>
          <a:chExt cx="0" cy="0"/>
        </a:xfrm>
      </p:grpSpPr>
      <p:sp>
        <p:nvSpPr>
          <p:cNvPr id="2" name="Title 1"/>
          <p:cNvSpPr>
            <a:spLocks noGrp="1"/>
          </p:cNvSpPr>
          <p:nvPr>
            <p:ph type="title"/>
          </p:nvPr>
        </p:nvSpPr>
        <p:spPr>
          <a:xfrm>
            <a:off x="1672320" y="921638"/>
            <a:ext cx="12529817" cy="1267631"/>
          </a:xfrm>
        </p:spPr>
        <p:txBody>
          <a:bodyPr>
            <a:normAutofit/>
          </a:bodyPr>
          <a:lstStyle>
            <a:lvl1pPr>
              <a:defRPr sz="5500" baseline="0">
                <a:solidFill>
                  <a:srgbClr val="824998"/>
                </a:solidFill>
              </a:defRPr>
            </a:lvl1pPr>
          </a:lstStyle>
          <a:p>
            <a:r>
              <a:rPr lang="en-GB"/>
              <a:t>Click to edit Master title style</a:t>
            </a:r>
            <a:endParaRPr lang="en-US"/>
          </a:p>
        </p:txBody>
      </p:sp>
      <p:sp>
        <p:nvSpPr>
          <p:cNvPr id="3" name="Content Placeholder 2"/>
          <p:cNvSpPr>
            <a:spLocks noGrp="1"/>
          </p:cNvSpPr>
          <p:nvPr>
            <p:ph idx="1"/>
          </p:nvPr>
        </p:nvSpPr>
        <p:spPr>
          <a:xfrm>
            <a:off x="1672321" y="2572904"/>
            <a:ext cx="13501776" cy="5956734"/>
          </a:xfrm>
        </p:spPr>
        <p:txBody>
          <a:bodyPr>
            <a:normAutofit/>
          </a:bodyPr>
          <a:lstStyle>
            <a:lvl1pPr>
              <a:buClr>
                <a:srgbClr val="2FB8BD"/>
              </a:buClr>
              <a:defRPr sz="2400" baseline="0">
                <a:solidFill>
                  <a:schemeClr val="bg2">
                    <a:lumMod val="25000"/>
                  </a:schemeClr>
                </a:solidFill>
              </a:defRPr>
            </a:lvl1pPr>
            <a:lvl2pPr>
              <a:buClr>
                <a:srgbClr val="2FB8BD"/>
              </a:buClr>
              <a:defRPr sz="2400" baseline="0">
                <a:solidFill>
                  <a:schemeClr val="bg2">
                    <a:lumMod val="25000"/>
                  </a:schemeClr>
                </a:solidFill>
              </a:defRPr>
            </a:lvl2pPr>
            <a:lvl3pPr>
              <a:buClr>
                <a:srgbClr val="2FB8BD"/>
              </a:buClr>
              <a:defRPr sz="2400" baseline="0">
                <a:solidFill>
                  <a:schemeClr val="bg2">
                    <a:lumMod val="25000"/>
                  </a:schemeClr>
                </a:solidFill>
              </a:defRPr>
            </a:lvl3pPr>
            <a:lvl4pPr>
              <a:buClr>
                <a:srgbClr val="2FB8BD"/>
              </a:buClr>
              <a:defRPr sz="2400" baseline="0">
                <a:solidFill>
                  <a:schemeClr val="bg2">
                    <a:lumMod val="25000"/>
                  </a:schemeClr>
                </a:solidFill>
              </a:defRPr>
            </a:lvl4pPr>
            <a:lvl5pPr>
              <a:buClr>
                <a:srgbClr val="2FB8BD"/>
              </a:buClr>
              <a:defRPr sz="2400" baseline="0">
                <a:solidFill>
                  <a:schemeClr val="bg2">
                    <a:lumMod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03271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1672321" y="921638"/>
            <a:ext cx="12406536" cy="1267631"/>
          </a:xfrm>
        </p:spPr>
        <p:txBody>
          <a:bodyPr>
            <a:normAutofit/>
          </a:bodyPr>
          <a:lstStyle>
            <a:lvl1pPr>
              <a:defRPr sz="5500" baseline="0">
                <a:solidFill>
                  <a:srgbClr val="824998"/>
                </a:solidFill>
              </a:defRPr>
            </a:lvl1pPr>
          </a:lstStyle>
          <a:p>
            <a:r>
              <a:rPr lang="en-GB"/>
              <a:t>Click to edit Master title style</a:t>
            </a:r>
            <a:endParaRPr lang="en-US"/>
          </a:p>
        </p:txBody>
      </p:sp>
      <p:sp>
        <p:nvSpPr>
          <p:cNvPr id="3" name="Content Placeholder 2"/>
          <p:cNvSpPr>
            <a:spLocks noGrp="1"/>
          </p:cNvSpPr>
          <p:nvPr>
            <p:ph idx="1" hasCustomPrompt="1"/>
          </p:nvPr>
        </p:nvSpPr>
        <p:spPr>
          <a:xfrm>
            <a:off x="1672321" y="2572903"/>
            <a:ext cx="13501776" cy="5971022"/>
          </a:xfrm>
        </p:spPr>
        <p:txBody>
          <a:bodyPr wrap="none" numCol="2" spcCol="288000">
            <a:normAutofit/>
          </a:bodyPr>
          <a:lstStyle>
            <a:lvl1pPr marL="0" marR="0" indent="0" algn="l" defTabSz="480023" rtl="0" eaLnBrk="1" fontAlgn="auto" latinLnBrk="0" hangingPunct="1">
              <a:lnSpc>
                <a:spcPct val="100000"/>
              </a:lnSpc>
              <a:spcBef>
                <a:spcPct val="20000"/>
              </a:spcBef>
              <a:spcAft>
                <a:spcPts val="0"/>
              </a:spcAft>
              <a:buClr>
                <a:srgbClr val="2FB8BD"/>
              </a:buClr>
              <a:buSzTx/>
              <a:buFont typeface="Arial"/>
              <a:buNone/>
              <a:tabLst/>
              <a:defRPr sz="2400" baseline="0">
                <a:solidFill>
                  <a:schemeClr val="bg2">
                    <a:lumMod val="25000"/>
                  </a:schemeClr>
                </a:solidFill>
              </a:defRPr>
            </a:lvl1pPr>
            <a:lvl2pPr marL="480024" indent="0">
              <a:buClr>
                <a:srgbClr val="2FB8BD"/>
              </a:buClr>
              <a:buNone/>
              <a:defRPr sz="2800" baseline="0"/>
            </a:lvl2pPr>
            <a:lvl3pPr marL="960049" indent="0">
              <a:buClr>
                <a:srgbClr val="2FB8BD"/>
              </a:buClr>
              <a:buNone/>
              <a:defRPr sz="2800" baseline="0"/>
            </a:lvl3pPr>
            <a:lvl4pPr marL="1440073" indent="0">
              <a:buClr>
                <a:srgbClr val="2FB8BD"/>
              </a:buClr>
              <a:buNone/>
              <a:defRPr sz="2800" baseline="0"/>
            </a:lvl4pPr>
            <a:lvl5pPr marL="1920097" indent="0">
              <a:buClr>
                <a:srgbClr val="2FB8BD"/>
              </a:buClr>
              <a:buNone/>
              <a:defRPr sz="2800" baseline="0"/>
            </a:lvl5pPr>
          </a:lstStyle>
          <a:p>
            <a:pPr marL="0" marR="0" lvl="0" indent="0" algn="l" defTabSz="480023" rtl="0" eaLnBrk="1" fontAlgn="auto" latinLnBrk="0" hangingPunct="1">
              <a:lnSpc>
                <a:spcPct val="100000"/>
              </a:lnSpc>
              <a:spcBef>
                <a:spcPct val="20000"/>
              </a:spcBef>
              <a:spcAft>
                <a:spcPts val="0"/>
              </a:spcAft>
              <a:buClr>
                <a:srgbClr val="2FB8BD"/>
              </a:buClr>
              <a:buSzTx/>
              <a:buFont typeface="Arial"/>
              <a:buNone/>
              <a:tabLst/>
              <a:defRPr/>
            </a:pPr>
            <a:r>
              <a:rPr lang="en-US"/>
              <a:t>Edit Master text styles</a:t>
            </a:r>
          </a:p>
        </p:txBody>
      </p:sp>
    </p:spTree>
    <p:extLst>
      <p:ext uri="{BB962C8B-B14F-4D97-AF65-F5344CB8AC3E}">
        <p14:creationId xmlns:p14="http://schemas.microsoft.com/office/powerpoint/2010/main" val="58518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Bullets (2 column)">
    <p:spTree>
      <p:nvGrpSpPr>
        <p:cNvPr id="1" name=""/>
        <p:cNvGrpSpPr/>
        <p:nvPr/>
      </p:nvGrpSpPr>
      <p:grpSpPr>
        <a:xfrm>
          <a:off x="0" y="0"/>
          <a:ext cx="0" cy="0"/>
          <a:chOff x="0" y="0"/>
          <a:chExt cx="0" cy="0"/>
        </a:xfrm>
      </p:grpSpPr>
      <p:sp>
        <p:nvSpPr>
          <p:cNvPr id="2" name="Title 1"/>
          <p:cNvSpPr>
            <a:spLocks noGrp="1"/>
          </p:cNvSpPr>
          <p:nvPr>
            <p:ph type="title"/>
          </p:nvPr>
        </p:nvSpPr>
        <p:spPr>
          <a:xfrm>
            <a:off x="1672320" y="921638"/>
            <a:ext cx="12529817" cy="1267631"/>
          </a:xfrm>
        </p:spPr>
        <p:txBody>
          <a:bodyPr>
            <a:normAutofit/>
          </a:bodyPr>
          <a:lstStyle>
            <a:lvl1pPr>
              <a:defRPr sz="5500" baseline="0">
                <a:solidFill>
                  <a:srgbClr val="824998"/>
                </a:solidFill>
              </a:defRPr>
            </a:lvl1pPr>
          </a:lstStyle>
          <a:p>
            <a:r>
              <a:rPr lang="en-GB"/>
              <a:t>Click to edit Master title style</a:t>
            </a:r>
            <a:endParaRPr lang="en-US"/>
          </a:p>
        </p:txBody>
      </p:sp>
      <p:sp>
        <p:nvSpPr>
          <p:cNvPr id="3" name="Content Placeholder 2"/>
          <p:cNvSpPr>
            <a:spLocks noGrp="1"/>
          </p:cNvSpPr>
          <p:nvPr>
            <p:ph idx="1" hasCustomPrompt="1"/>
          </p:nvPr>
        </p:nvSpPr>
        <p:spPr>
          <a:xfrm>
            <a:off x="1672321" y="2572903"/>
            <a:ext cx="13501776" cy="5942447"/>
          </a:xfrm>
        </p:spPr>
        <p:txBody>
          <a:bodyPr numCol="2" spcCol="288000">
            <a:normAutofit/>
          </a:bodyPr>
          <a:lstStyle>
            <a:lvl1pPr>
              <a:buClr>
                <a:srgbClr val="2FB8BD"/>
              </a:buClr>
              <a:defRPr sz="2400" baseline="0"/>
            </a:lvl1pPr>
            <a:lvl2pPr>
              <a:buClr>
                <a:srgbClr val="2FB8BD"/>
              </a:buClr>
              <a:defRPr sz="2400" baseline="0"/>
            </a:lvl2pPr>
            <a:lvl3pPr>
              <a:buClr>
                <a:srgbClr val="2FB8BD"/>
              </a:buClr>
              <a:defRPr sz="2400" baseline="0"/>
            </a:lvl3pPr>
            <a:lvl4pPr>
              <a:buClr>
                <a:srgbClr val="2FB8BD"/>
              </a:buClr>
              <a:defRPr sz="2400" baseline="0"/>
            </a:lvl4pPr>
            <a:lvl5pPr>
              <a:buClr>
                <a:srgbClr val="2FB8BD"/>
              </a:buClr>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6835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ACC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540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no ACC logo">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76E533F-EAAF-5D40-B084-C2569FC01A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068800" cy="9601200"/>
          </a:xfrm>
          <a:prstGeom prst="rect">
            <a:avLst/>
          </a:prstGeom>
        </p:spPr>
      </p:pic>
    </p:spTree>
    <p:extLst>
      <p:ext uri="{BB962C8B-B14F-4D97-AF65-F5344CB8AC3E}">
        <p14:creationId xmlns:p14="http://schemas.microsoft.com/office/powerpoint/2010/main" val="3275231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age - option 1">
    <p:spTree>
      <p:nvGrpSpPr>
        <p:cNvPr id="1" name=""/>
        <p:cNvGrpSpPr/>
        <p:nvPr/>
      </p:nvGrpSpPr>
      <p:grpSpPr>
        <a:xfrm>
          <a:off x="0" y="0"/>
          <a:ext cx="0" cy="0"/>
          <a:chOff x="0" y="0"/>
          <a:chExt cx="0" cy="0"/>
        </a:xfrm>
      </p:grpSpPr>
      <p:pic>
        <p:nvPicPr>
          <p:cNvPr id="4" name="Picture 3" descr="A picture containing text, accessory, businesscard, vector graphics&#10;&#10;Description automatically generated">
            <a:extLst>
              <a:ext uri="{FF2B5EF4-FFF2-40B4-BE49-F238E27FC236}">
                <a16:creationId xmlns:a16="http://schemas.microsoft.com/office/drawing/2014/main" id="{891BECA3-B0C9-B646-A1CD-5F15CB0E6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068800" cy="9601200"/>
          </a:xfrm>
          <a:prstGeom prst="rect">
            <a:avLst/>
          </a:prstGeom>
        </p:spPr>
      </p:pic>
      <p:sp>
        <p:nvSpPr>
          <p:cNvPr id="6" name="Title 1">
            <a:extLst>
              <a:ext uri="{FF2B5EF4-FFF2-40B4-BE49-F238E27FC236}">
                <a16:creationId xmlns:a16="http://schemas.microsoft.com/office/drawing/2014/main" id="{9B3E420B-A008-4C46-B737-B29DBD523D77}"/>
              </a:ext>
            </a:extLst>
          </p:cNvPr>
          <p:cNvSpPr>
            <a:spLocks noGrp="1"/>
          </p:cNvSpPr>
          <p:nvPr>
            <p:ph type="title"/>
          </p:nvPr>
        </p:nvSpPr>
        <p:spPr>
          <a:xfrm>
            <a:off x="964110" y="3583140"/>
            <a:ext cx="10647787" cy="1506827"/>
          </a:xfrm>
        </p:spPr>
        <p:txBody>
          <a:bodyPr anchor="b" anchorCtr="0">
            <a:normAutofit/>
          </a:bodyPr>
          <a:lstStyle>
            <a:lvl1pPr>
              <a:defRPr sz="6000" baseline="0">
                <a:solidFill>
                  <a:schemeClr val="bg1"/>
                </a:solidFill>
                <a:latin typeface="Calibri" panose="020F0502020204030204" pitchFamily="34" charset="0"/>
              </a:defRPr>
            </a:lvl1pPr>
          </a:lstStyle>
          <a:p>
            <a:r>
              <a:rPr lang="en-GB"/>
              <a:t>Click to edit Master title style</a:t>
            </a:r>
            <a:endParaRPr lang="en-US"/>
          </a:p>
        </p:txBody>
      </p:sp>
      <p:sp>
        <p:nvSpPr>
          <p:cNvPr id="13" name="Text Placeholder 12">
            <a:extLst>
              <a:ext uri="{FF2B5EF4-FFF2-40B4-BE49-F238E27FC236}">
                <a16:creationId xmlns:a16="http://schemas.microsoft.com/office/drawing/2014/main" id="{5C5A0458-6448-4B49-BFAB-4C881BCE1F0C}"/>
              </a:ext>
            </a:extLst>
          </p:cNvPr>
          <p:cNvSpPr>
            <a:spLocks noGrp="1"/>
          </p:cNvSpPr>
          <p:nvPr>
            <p:ph type="body" sz="quarter" idx="10" hasCustomPrompt="1"/>
          </p:nvPr>
        </p:nvSpPr>
        <p:spPr>
          <a:xfrm>
            <a:off x="963613" y="5486400"/>
            <a:ext cx="9064625" cy="1052052"/>
          </a:xfrm>
        </p:spPr>
        <p:txBody>
          <a:bodyPr/>
          <a:lstStyle>
            <a:lvl1pPr marL="0" marR="0" indent="0" algn="l" defTabSz="480023" rtl="0" eaLnBrk="1" fontAlgn="auto" latinLnBrk="0" hangingPunct="1">
              <a:lnSpc>
                <a:spcPct val="100000"/>
              </a:lnSpc>
              <a:spcBef>
                <a:spcPct val="20000"/>
              </a:spcBef>
              <a:spcAft>
                <a:spcPts val="0"/>
              </a:spcAft>
              <a:buClrTx/>
              <a:buSzTx/>
              <a:buFontTx/>
              <a:buNone/>
              <a:tabLst/>
              <a:defRPr baseline="0">
                <a:solidFill>
                  <a:schemeClr val="bg1"/>
                </a:solidFill>
                <a:latin typeface="Calibri" panose="020F0502020204030204" pitchFamily="34" charset="0"/>
              </a:defRPr>
            </a:lvl1pPr>
            <a:lvl2pPr marL="480024" indent="0">
              <a:buFontTx/>
              <a:buNone/>
              <a:defRPr/>
            </a:lvl2pPr>
            <a:lvl3pPr marL="960049" indent="0">
              <a:buFontTx/>
              <a:buNone/>
              <a:defRPr/>
            </a:lvl3pPr>
            <a:lvl4pPr marL="1440073" indent="0">
              <a:buFontTx/>
              <a:buNone/>
              <a:defRPr/>
            </a:lvl4pPr>
            <a:lvl5pPr marL="1920097" indent="0">
              <a:buFontTx/>
              <a:buNone/>
              <a:defRPr/>
            </a:lvl5pPr>
          </a:lstStyle>
          <a:p>
            <a:pPr marL="0" marR="0" lvl="0" indent="0" algn="l" defTabSz="480023" rtl="0" eaLnBrk="1" fontAlgn="auto" latinLnBrk="0" hangingPunct="1">
              <a:lnSpc>
                <a:spcPct val="100000"/>
              </a:lnSpc>
              <a:spcBef>
                <a:spcPct val="20000"/>
              </a:spcBef>
              <a:spcAft>
                <a:spcPts val="0"/>
              </a:spcAft>
              <a:buClrTx/>
              <a:buSzTx/>
              <a:buFontTx/>
              <a:buNone/>
              <a:tabLst/>
              <a:defRPr/>
            </a:pPr>
            <a:r>
              <a:rPr lang="en-GB"/>
              <a:t>Click to edit </a:t>
            </a:r>
            <a:r>
              <a:rPr lang="en-US" sz="2400" baseline="0">
                <a:solidFill>
                  <a:schemeClr val="bg1"/>
                </a:solidFill>
              </a:rPr>
              <a:t>sub-title or delete</a:t>
            </a:r>
            <a:endParaRPr lang="en-GB"/>
          </a:p>
        </p:txBody>
      </p:sp>
    </p:spTree>
    <p:extLst>
      <p:ext uri="{BB962C8B-B14F-4D97-AF65-F5344CB8AC3E}">
        <p14:creationId xmlns:p14="http://schemas.microsoft.com/office/powerpoint/2010/main" val="4078663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 option 2">
    <p:spTree>
      <p:nvGrpSpPr>
        <p:cNvPr id="1" name=""/>
        <p:cNvGrpSpPr/>
        <p:nvPr/>
      </p:nvGrpSpPr>
      <p:grpSpPr>
        <a:xfrm>
          <a:off x="0" y="0"/>
          <a:ext cx="0" cy="0"/>
          <a:chOff x="0" y="0"/>
          <a:chExt cx="0" cy="0"/>
        </a:xfrm>
      </p:grpSpPr>
      <p:pic>
        <p:nvPicPr>
          <p:cNvPr id="3" name="Picture 2" descr="A picture containing text, accessory, vector graphics, businesscard&#10;&#10;Description automatically generated">
            <a:extLst>
              <a:ext uri="{FF2B5EF4-FFF2-40B4-BE49-F238E27FC236}">
                <a16:creationId xmlns:a16="http://schemas.microsoft.com/office/drawing/2014/main" id="{671EAD48-7777-2341-8F79-AA5A31D7BF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068800" cy="9601200"/>
          </a:xfrm>
          <a:prstGeom prst="rect">
            <a:avLst/>
          </a:prstGeom>
        </p:spPr>
      </p:pic>
      <p:sp>
        <p:nvSpPr>
          <p:cNvPr id="9" name="Title 1">
            <a:extLst>
              <a:ext uri="{FF2B5EF4-FFF2-40B4-BE49-F238E27FC236}">
                <a16:creationId xmlns:a16="http://schemas.microsoft.com/office/drawing/2014/main" id="{BC157142-580D-FA4A-9727-ADABA3A6BA65}"/>
              </a:ext>
            </a:extLst>
          </p:cNvPr>
          <p:cNvSpPr>
            <a:spLocks noGrp="1"/>
          </p:cNvSpPr>
          <p:nvPr>
            <p:ph type="title"/>
          </p:nvPr>
        </p:nvSpPr>
        <p:spPr>
          <a:xfrm>
            <a:off x="964110" y="3361386"/>
            <a:ext cx="10529800" cy="1506827"/>
          </a:xfrm>
        </p:spPr>
        <p:txBody>
          <a:bodyPr anchor="b" anchorCtr="0">
            <a:normAutofit/>
          </a:bodyPr>
          <a:lstStyle>
            <a:lvl1pPr>
              <a:defRPr sz="6000" baseline="0">
                <a:solidFill>
                  <a:schemeClr val="bg1"/>
                </a:solidFill>
                <a:latin typeface="Calibri" panose="020F0502020204030204" pitchFamily="34" charset="0"/>
              </a:defRPr>
            </a:lvl1pPr>
          </a:lstStyle>
          <a:p>
            <a:r>
              <a:rPr lang="en-GB"/>
              <a:t>Click to edit Master title style</a:t>
            </a:r>
            <a:endParaRPr lang="en-US"/>
          </a:p>
        </p:txBody>
      </p:sp>
      <p:pic>
        <p:nvPicPr>
          <p:cNvPr id="10" name="Picture 9" descr="Text&#10;&#10;Description automatically generated">
            <a:extLst>
              <a:ext uri="{FF2B5EF4-FFF2-40B4-BE49-F238E27FC236}">
                <a16:creationId xmlns:a16="http://schemas.microsoft.com/office/drawing/2014/main" id="{D23A311D-D3E9-0F4D-A2CC-88655D00F98F}"/>
              </a:ext>
            </a:extLst>
          </p:cNvPr>
          <p:cNvPicPr>
            <a:picLocks noChangeAspect="1"/>
          </p:cNvPicPr>
          <p:nvPr userDrawn="1"/>
        </p:nvPicPr>
        <p:blipFill>
          <a:blip r:embed="rId3"/>
          <a:stretch>
            <a:fillRect/>
          </a:stretch>
        </p:blipFill>
        <p:spPr>
          <a:xfrm>
            <a:off x="963613" y="6239080"/>
            <a:ext cx="2571738" cy="2240528"/>
          </a:xfrm>
          <a:prstGeom prst="rect">
            <a:avLst/>
          </a:prstGeom>
        </p:spPr>
      </p:pic>
      <p:sp>
        <p:nvSpPr>
          <p:cNvPr id="12" name="Text Placeholder 12">
            <a:extLst>
              <a:ext uri="{FF2B5EF4-FFF2-40B4-BE49-F238E27FC236}">
                <a16:creationId xmlns:a16="http://schemas.microsoft.com/office/drawing/2014/main" id="{A366FF78-1201-3E45-8404-003E201D8232}"/>
              </a:ext>
            </a:extLst>
          </p:cNvPr>
          <p:cNvSpPr>
            <a:spLocks noGrp="1"/>
          </p:cNvSpPr>
          <p:nvPr>
            <p:ph type="body" sz="quarter" idx="10" hasCustomPrompt="1"/>
          </p:nvPr>
        </p:nvSpPr>
        <p:spPr>
          <a:xfrm>
            <a:off x="963613" y="5229182"/>
            <a:ext cx="10529800" cy="648929"/>
          </a:xfrm>
        </p:spPr>
        <p:txBody>
          <a:bodyPr/>
          <a:lstStyle>
            <a:lvl1pPr marL="0" marR="0" indent="0" algn="l" defTabSz="480023" rtl="0" eaLnBrk="1" fontAlgn="auto" latinLnBrk="0" hangingPunct="1">
              <a:lnSpc>
                <a:spcPct val="100000"/>
              </a:lnSpc>
              <a:spcBef>
                <a:spcPct val="20000"/>
              </a:spcBef>
              <a:spcAft>
                <a:spcPts val="0"/>
              </a:spcAft>
              <a:buClrTx/>
              <a:buSzTx/>
              <a:buFontTx/>
              <a:buNone/>
              <a:tabLst/>
              <a:defRPr baseline="0">
                <a:solidFill>
                  <a:schemeClr val="bg1"/>
                </a:solidFill>
              </a:defRPr>
            </a:lvl1pPr>
            <a:lvl2pPr marL="480024" indent="0">
              <a:buFontTx/>
              <a:buNone/>
              <a:defRPr/>
            </a:lvl2pPr>
            <a:lvl3pPr marL="960049" indent="0">
              <a:buFontTx/>
              <a:buNone/>
              <a:defRPr/>
            </a:lvl3pPr>
            <a:lvl4pPr marL="1440073" indent="0">
              <a:buFontTx/>
              <a:buNone/>
              <a:defRPr/>
            </a:lvl4pPr>
            <a:lvl5pPr marL="1920097" indent="0">
              <a:buFontTx/>
              <a:buNone/>
              <a:defRPr/>
            </a:lvl5pPr>
          </a:lstStyle>
          <a:p>
            <a:pPr marL="0" marR="0" lvl="0" indent="0" algn="l" defTabSz="480023" rtl="0" eaLnBrk="1" fontAlgn="auto" latinLnBrk="0" hangingPunct="1">
              <a:lnSpc>
                <a:spcPct val="100000"/>
              </a:lnSpc>
              <a:spcBef>
                <a:spcPct val="20000"/>
              </a:spcBef>
              <a:spcAft>
                <a:spcPts val="0"/>
              </a:spcAft>
              <a:buClrTx/>
              <a:buSzTx/>
              <a:buFontTx/>
              <a:buNone/>
              <a:tabLst/>
              <a:defRPr/>
            </a:pPr>
            <a:r>
              <a:rPr lang="en-GB"/>
              <a:t>Click to edit </a:t>
            </a:r>
            <a:r>
              <a:rPr lang="en-US" sz="2400" baseline="0">
                <a:solidFill>
                  <a:schemeClr val="bg1"/>
                </a:solidFill>
              </a:rPr>
              <a:t>sub-title or delete</a:t>
            </a:r>
            <a:endParaRPr lang="en-GB"/>
          </a:p>
        </p:txBody>
      </p:sp>
      <p:pic>
        <p:nvPicPr>
          <p:cNvPr id="6" name="Picture 5" descr="A statue of a person riding a horse&#10;&#10;Description automatically generated">
            <a:extLst>
              <a:ext uri="{FF2B5EF4-FFF2-40B4-BE49-F238E27FC236}">
                <a16:creationId xmlns:a16="http://schemas.microsoft.com/office/drawing/2014/main" id="{6E421019-EE7B-A14B-B267-B0F0BEB307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59900" y="0"/>
            <a:ext cx="7708900" cy="9601200"/>
          </a:xfrm>
          <a:prstGeom prst="rect">
            <a:avLst/>
          </a:prstGeom>
        </p:spPr>
      </p:pic>
    </p:spTree>
    <p:extLst>
      <p:ext uri="{BB962C8B-B14F-4D97-AF65-F5344CB8AC3E}">
        <p14:creationId xmlns:p14="http://schemas.microsoft.com/office/powerpoint/2010/main" val="2225057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72558CC-5FC2-1547-8087-9D6DEFC89F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7068800" cy="9601200"/>
          </a:xfrm>
          <a:prstGeom prst="rect">
            <a:avLst/>
          </a:prstGeom>
        </p:spPr>
      </p:pic>
      <p:sp>
        <p:nvSpPr>
          <p:cNvPr id="2" name="Title Placeholder 1"/>
          <p:cNvSpPr>
            <a:spLocks noGrp="1"/>
          </p:cNvSpPr>
          <p:nvPr>
            <p:ph type="title"/>
          </p:nvPr>
        </p:nvSpPr>
        <p:spPr>
          <a:xfrm>
            <a:off x="1672321" y="921638"/>
            <a:ext cx="12495092" cy="126763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672321" y="2572904"/>
            <a:ext cx="13501775" cy="564399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A picture containing logo&#10;&#10;Description automatically generated">
            <a:extLst>
              <a:ext uri="{FF2B5EF4-FFF2-40B4-BE49-F238E27FC236}">
                <a16:creationId xmlns:a16="http://schemas.microsoft.com/office/drawing/2014/main" id="{98115F79-5BB1-7D4A-8B12-85494B8C1F1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31292" y="728769"/>
            <a:ext cx="1816100" cy="1574800"/>
          </a:xfrm>
          <a:prstGeom prst="rect">
            <a:avLst/>
          </a:prstGeom>
        </p:spPr>
      </p:pic>
    </p:spTree>
    <p:extLst>
      <p:ext uri="{BB962C8B-B14F-4D97-AF65-F5344CB8AC3E}">
        <p14:creationId xmlns:p14="http://schemas.microsoft.com/office/powerpoint/2010/main" val="4163123216"/>
      </p:ext>
    </p:extLst>
  </p:cSld>
  <p:clrMap bg1="lt1" tx1="dk1" bg2="lt2" tx2="dk2" accent1="accent1" accent2="accent2" accent3="accent3" accent4="accent4" accent5="accent5" accent6="accent6" hlink="hlink" folHlink="folHlink"/>
  <p:sldLayoutIdLst>
    <p:sldLayoutId id="2147483682" r:id="rId1"/>
    <p:sldLayoutId id="2147483687" r:id="rId2"/>
    <p:sldLayoutId id="2147483662" r:id="rId3"/>
    <p:sldLayoutId id="2147483683" r:id="rId4"/>
    <p:sldLayoutId id="2147483684" r:id="rId5"/>
    <p:sldLayoutId id="2147483690" r:id="rId6"/>
    <p:sldLayoutId id="2147483689" r:id="rId7"/>
    <p:sldLayoutId id="2147483681" r:id="rId8"/>
    <p:sldLayoutId id="2147483680" r:id="rId9"/>
    <p:sldLayoutId id="2147483688"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480023" rtl="0" eaLnBrk="1" latinLnBrk="0" hangingPunct="1">
        <a:spcBef>
          <a:spcPct val="0"/>
        </a:spcBef>
        <a:buNone/>
        <a:defRPr sz="5500" b="0" i="0" kern="1200" baseline="0">
          <a:solidFill>
            <a:srgbClr val="824998"/>
          </a:solidFill>
          <a:latin typeface="Calibri" panose="020F0502020204030204" pitchFamily="34" charset="0"/>
          <a:ea typeface="+mj-ea"/>
          <a:cs typeface="+mj-cs"/>
        </a:defRPr>
      </a:lvl1pPr>
    </p:titleStyle>
    <p:bodyStyle>
      <a:lvl1pPr marL="360017" indent="-360017" algn="l" defTabSz="480023" rtl="0" eaLnBrk="1" latinLnBrk="0" hangingPunct="1">
        <a:spcBef>
          <a:spcPct val="20000"/>
        </a:spcBef>
        <a:buFont typeface="Arial"/>
        <a:buChar char="•"/>
        <a:defRPr sz="2400" kern="1200" baseline="0">
          <a:solidFill>
            <a:schemeClr val="bg2">
              <a:lumMod val="25000"/>
            </a:schemeClr>
          </a:solidFill>
          <a:latin typeface="Calibri" panose="020F0502020204030204" pitchFamily="34" charset="0"/>
          <a:ea typeface="+mn-ea"/>
          <a:cs typeface="+mn-cs"/>
        </a:defRPr>
      </a:lvl1pPr>
      <a:lvl2pPr marL="780040" indent="-300016" algn="l" defTabSz="480023" rtl="0" eaLnBrk="1" latinLnBrk="0" hangingPunct="1">
        <a:spcBef>
          <a:spcPct val="20000"/>
        </a:spcBef>
        <a:buFont typeface="Arial"/>
        <a:buChar char="–"/>
        <a:defRPr sz="2400" kern="1200" baseline="0">
          <a:solidFill>
            <a:schemeClr val="bg2">
              <a:lumMod val="25000"/>
            </a:schemeClr>
          </a:solidFill>
          <a:latin typeface="Calibri" panose="020F0502020204030204" pitchFamily="34" charset="0"/>
          <a:ea typeface="+mn-ea"/>
          <a:cs typeface="+mn-cs"/>
        </a:defRPr>
      </a:lvl2pPr>
      <a:lvl3pPr marL="1200061" indent="-240012" algn="l" defTabSz="480023" rtl="0" eaLnBrk="1" latinLnBrk="0" hangingPunct="1">
        <a:spcBef>
          <a:spcPct val="20000"/>
        </a:spcBef>
        <a:buFont typeface="Arial"/>
        <a:buChar char="•"/>
        <a:defRPr sz="2400" kern="1200" baseline="0">
          <a:solidFill>
            <a:schemeClr val="bg2">
              <a:lumMod val="25000"/>
            </a:schemeClr>
          </a:solidFill>
          <a:latin typeface="Calibri" panose="020F0502020204030204" pitchFamily="34" charset="0"/>
          <a:ea typeface="+mn-ea"/>
          <a:cs typeface="+mn-cs"/>
        </a:defRPr>
      </a:lvl3pPr>
      <a:lvl4pPr marL="1680085" indent="-240012" algn="l" defTabSz="480023" rtl="0" eaLnBrk="1" latinLnBrk="0" hangingPunct="1">
        <a:spcBef>
          <a:spcPct val="20000"/>
        </a:spcBef>
        <a:buFont typeface="Arial"/>
        <a:buChar char="–"/>
        <a:defRPr sz="2400" kern="1200" baseline="0">
          <a:solidFill>
            <a:schemeClr val="bg2">
              <a:lumMod val="25000"/>
            </a:schemeClr>
          </a:solidFill>
          <a:latin typeface="Calibri" panose="020F0502020204030204" pitchFamily="34" charset="0"/>
          <a:ea typeface="+mn-ea"/>
          <a:cs typeface="+mn-cs"/>
        </a:defRPr>
      </a:lvl4pPr>
      <a:lvl5pPr marL="2160109" indent="-240012" algn="l" defTabSz="480023" rtl="0" eaLnBrk="1" latinLnBrk="0" hangingPunct="1">
        <a:spcBef>
          <a:spcPct val="20000"/>
        </a:spcBef>
        <a:buFont typeface="Arial"/>
        <a:buChar char="»"/>
        <a:defRPr sz="2400" kern="1200" baseline="0">
          <a:solidFill>
            <a:schemeClr val="bg2">
              <a:lumMod val="25000"/>
            </a:schemeClr>
          </a:solidFill>
          <a:latin typeface="Calibri" panose="020F0502020204030204" pitchFamily="34" charset="0"/>
          <a:ea typeface="+mn-ea"/>
          <a:cs typeface="+mn-cs"/>
        </a:defRPr>
      </a:lvl5pPr>
      <a:lvl6pPr marL="2640134" indent="-240012" algn="l" defTabSz="480023" rtl="0" eaLnBrk="1" latinLnBrk="0" hangingPunct="1">
        <a:spcBef>
          <a:spcPct val="20000"/>
        </a:spcBef>
        <a:buFont typeface="Arial"/>
        <a:buChar char="•"/>
        <a:defRPr sz="2100" kern="1200">
          <a:solidFill>
            <a:schemeClr val="tx1"/>
          </a:solidFill>
          <a:latin typeface="+mn-lt"/>
          <a:ea typeface="+mn-ea"/>
          <a:cs typeface="+mn-cs"/>
        </a:defRPr>
      </a:lvl6pPr>
      <a:lvl7pPr marL="3120157" indent="-240012" algn="l" defTabSz="480023" rtl="0" eaLnBrk="1" latinLnBrk="0" hangingPunct="1">
        <a:spcBef>
          <a:spcPct val="20000"/>
        </a:spcBef>
        <a:buFont typeface="Arial"/>
        <a:buChar char="•"/>
        <a:defRPr sz="2100" kern="1200">
          <a:solidFill>
            <a:schemeClr val="tx1"/>
          </a:solidFill>
          <a:latin typeface="+mn-lt"/>
          <a:ea typeface="+mn-ea"/>
          <a:cs typeface="+mn-cs"/>
        </a:defRPr>
      </a:lvl7pPr>
      <a:lvl8pPr marL="3600180" indent="-240012" algn="l" defTabSz="480023" rtl="0" eaLnBrk="1" latinLnBrk="0" hangingPunct="1">
        <a:spcBef>
          <a:spcPct val="20000"/>
        </a:spcBef>
        <a:buFont typeface="Arial"/>
        <a:buChar char="•"/>
        <a:defRPr sz="2100" kern="1200">
          <a:solidFill>
            <a:schemeClr val="tx1"/>
          </a:solidFill>
          <a:latin typeface="+mn-lt"/>
          <a:ea typeface="+mn-ea"/>
          <a:cs typeface="+mn-cs"/>
        </a:defRPr>
      </a:lvl8pPr>
      <a:lvl9pPr marL="4080205" indent="-240012" algn="l" defTabSz="480023"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0023" rtl="0" eaLnBrk="1" latinLnBrk="0" hangingPunct="1">
        <a:defRPr sz="1891" kern="1200">
          <a:solidFill>
            <a:schemeClr val="tx1"/>
          </a:solidFill>
          <a:latin typeface="+mn-lt"/>
          <a:ea typeface="+mn-ea"/>
          <a:cs typeface="+mn-cs"/>
        </a:defRPr>
      </a:lvl1pPr>
      <a:lvl2pPr marL="480023" algn="l" defTabSz="480023" rtl="0" eaLnBrk="1" latinLnBrk="0" hangingPunct="1">
        <a:defRPr sz="1891" kern="1200">
          <a:solidFill>
            <a:schemeClr val="tx1"/>
          </a:solidFill>
          <a:latin typeface="+mn-lt"/>
          <a:ea typeface="+mn-ea"/>
          <a:cs typeface="+mn-cs"/>
        </a:defRPr>
      </a:lvl2pPr>
      <a:lvl3pPr marL="960048" algn="l" defTabSz="480023" rtl="0" eaLnBrk="1" latinLnBrk="0" hangingPunct="1">
        <a:defRPr sz="1891" kern="1200">
          <a:solidFill>
            <a:schemeClr val="tx1"/>
          </a:solidFill>
          <a:latin typeface="+mn-lt"/>
          <a:ea typeface="+mn-ea"/>
          <a:cs typeface="+mn-cs"/>
        </a:defRPr>
      </a:lvl3pPr>
      <a:lvl4pPr marL="1440072" algn="l" defTabSz="480023" rtl="0" eaLnBrk="1" latinLnBrk="0" hangingPunct="1">
        <a:defRPr sz="1891" kern="1200">
          <a:solidFill>
            <a:schemeClr val="tx1"/>
          </a:solidFill>
          <a:latin typeface="+mn-lt"/>
          <a:ea typeface="+mn-ea"/>
          <a:cs typeface="+mn-cs"/>
        </a:defRPr>
      </a:lvl4pPr>
      <a:lvl5pPr marL="1920096" algn="l" defTabSz="480023" rtl="0" eaLnBrk="1" latinLnBrk="0" hangingPunct="1">
        <a:defRPr sz="1891" kern="1200">
          <a:solidFill>
            <a:schemeClr val="tx1"/>
          </a:solidFill>
          <a:latin typeface="+mn-lt"/>
          <a:ea typeface="+mn-ea"/>
          <a:cs typeface="+mn-cs"/>
        </a:defRPr>
      </a:lvl5pPr>
      <a:lvl6pPr marL="2400120" algn="l" defTabSz="480023" rtl="0" eaLnBrk="1" latinLnBrk="0" hangingPunct="1">
        <a:defRPr sz="1891" kern="1200">
          <a:solidFill>
            <a:schemeClr val="tx1"/>
          </a:solidFill>
          <a:latin typeface="+mn-lt"/>
          <a:ea typeface="+mn-ea"/>
          <a:cs typeface="+mn-cs"/>
        </a:defRPr>
      </a:lvl6pPr>
      <a:lvl7pPr marL="2880145" algn="l" defTabSz="480023" rtl="0" eaLnBrk="1" latinLnBrk="0" hangingPunct="1">
        <a:defRPr sz="1891" kern="1200">
          <a:solidFill>
            <a:schemeClr val="tx1"/>
          </a:solidFill>
          <a:latin typeface="+mn-lt"/>
          <a:ea typeface="+mn-ea"/>
          <a:cs typeface="+mn-cs"/>
        </a:defRPr>
      </a:lvl7pPr>
      <a:lvl8pPr marL="3360168" algn="l" defTabSz="480023" rtl="0" eaLnBrk="1" latinLnBrk="0" hangingPunct="1">
        <a:defRPr sz="1891" kern="1200">
          <a:solidFill>
            <a:schemeClr val="tx1"/>
          </a:solidFill>
          <a:latin typeface="+mn-lt"/>
          <a:ea typeface="+mn-ea"/>
          <a:cs typeface="+mn-cs"/>
        </a:defRPr>
      </a:lvl8pPr>
      <a:lvl9pPr marL="3840191" algn="l" defTabSz="480023" rtl="0" eaLnBrk="1" latinLnBrk="0" hangingPunct="1">
        <a:defRPr sz="18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improvementservice.org.uk/__data/assets/pdf_file/0029/26876/place-and-wellbeing-integrating-land-use-planning-final.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654A-7655-A54A-0208-3FF5B2B85911}"/>
              </a:ext>
            </a:extLst>
          </p:cNvPr>
          <p:cNvSpPr>
            <a:spLocks noGrp="1"/>
          </p:cNvSpPr>
          <p:nvPr>
            <p:ph type="title"/>
          </p:nvPr>
        </p:nvSpPr>
        <p:spPr>
          <a:xfrm>
            <a:off x="963613" y="3066473"/>
            <a:ext cx="10529800" cy="1127486"/>
          </a:xfrm>
        </p:spPr>
        <p:txBody>
          <a:bodyPr>
            <a:normAutofit fontScale="90000"/>
          </a:bodyPr>
          <a:lstStyle/>
          <a:p>
            <a:r>
              <a:rPr lang="en-GB" dirty="0">
                <a:latin typeface="Calibri"/>
                <a:cs typeface="Calibri"/>
              </a:rPr>
              <a:t>National Planning Framework 4 </a:t>
            </a:r>
            <a:br>
              <a:rPr lang="en-GB" dirty="0">
                <a:latin typeface="Calibri"/>
                <a:cs typeface="Calibri"/>
              </a:rPr>
            </a:br>
            <a:r>
              <a:rPr lang="en-GB" dirty="0">
                <a:latin typeface="Calibri"/>
                <a:cs typeface="Calibri"/>
              </a:rPr>
              <a:t>&amp; </a:t>
            </a:r>
            <a:r>
              <a:rPr lang="en-GB">
                <a:latin typeface="Calibri"/>
                <a:cs typeface="Calibri"/>
              </a:rPr>
              <a:t>Local Development </a:t>
            </a:r>
            <a:r>
              <a:rPr lang="en-GB" dirty="0">
                <a:latin typeface="Calibri"/>
                <a:cs typeface="Calibri"/>
              </a:rPr>
              <a:t>Plan 2023</a:t>
            </a:r>
            <a:endParaRPr lang="en-GB" dirty="0"/>
          </a:p>
        </p:txBody>
      </p:sp>
      <p:sp>
        <p:nvSpPr>
          <p:cNvPr id="3" name="Text Placeholder 2">
            <a:extLst>
              <a:ext uri="{FF2B5EF4-FFF2-40B4-BE49-F238E27FC236}">
                <a16:creationId xmlns:a16="http://schemas.microsoft.com/office/drawing/2014/main" id="{196DEFC1-65B1-EEF4-6EF4-9B4637E0F14B}"/>
              </a:ext>
            </a:extLst>
          </p:cNvPr>
          <p:cNvSpPr>
            <a:spLocks noGrp="1"/>
          </p:cNvSpPr>
          <p:nvPr>
            <p:ph type="body" sz="quarter" idx="10"/>
          </p:nvPr>
        </p:nvSpPr>
        <p:spPr>
          <a:xfrm>
            <a:off x="963613" y="4476135"/>
            <a:ext cx="10529800" cy="648929"/>
          </a:xfrm>
        </p:spPr>
        <p:txBody>
          <a:bodyPr>
            <a:normAutofit fontScale="25000" lnSpcReduction="20000"/>
          </a:bodyPr>
          <a:lstStyle/>
          <a:p>
            <a:r>
              <a:rPr lang="en-US" sz="9600" dirty="0">
                <a:latin typeface="Calibri"/>
                <a:cs typeface="Calibri"/>
              </a:rPr>
              <a:t>David Berry &amp; Donna Laing</a:t>
            </a:r>
          </a:p>
          <a:p>
            <a:r>
              <a:rPr lang="en-US" sz="9600" dirty="0">
                <a:latin typeface="Calibri"/>
                <a:cs typeface="Calibri"/>
              </a:rPr>
              <a:t>Senior Planners, Local Development Plan Team </a:t>
            </a:r>
          </a:p>
          <a:p>
            <a:r>
              <a:rPr lang="en-US" sz="9600" dirty="0">
                <a:latin typeface="Calibri"/>
                <a:cs typeface="Calibri"/>
              </a:rPr>
              <a:t>LDP@aberdeencity.gov.uk</a:t>
            </a:r>
          </a:p>
          <a:p>
            <a:endParaRPr lang="en-GB" dirty="0"/>
          </a:p>
        </p:txBody>
      </p:sp>
    </p:spTree>
    <p:extLst>
      <p:ext uri="{BB962C8B-B14F-4D97-AF65-F5344CB8AC3E}">
        <p14:creationId xmlns:p14="http://schemas.microsoft.com/office/powerpoint/2010/main" val="124775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14C1-C6BC-A973-B1A6-5A61F6B6D3F5}"/>
              </a:ext>
            </a:extLst>
          </p:cNvPr>
          <p:cNvSpPr>
            <a:spLocks noGrp="1"/>
          </p:cNvSpPr>
          <p:nvPr>
            <p:ph type="title"/>
          </p:nvPr>
        </p:nvSpPr>
        <p:spPr/>
        <p:txBody>
          <a:bodyPr/>
          <a:lstStyle/>
          <a:p>
            <a:r>
              <a:rPr lang="en-GB" dirty="0">
                <a:solidFill>
                  <a:schemeClr val="accent1">
                    <a:lumMod val="60000"/>
                    <a:lumOff val="40000"/>
                  </a:schemeClr>
                </a:solidFill>
                <a:latin typeface="Calibri"/>
                <a:cs typeface="Calibri"/>
              </a:rPr>
              <a:t>NPF4 Policy Overview</a:t>
            </a:r>
            <a:endParaRPr lang="en-US" dirty="0">
              <a:solidFill>
                <a:schemeClr val="accent1">
                  <a:lumMod val="60000"/>
                  <a:lumOff val="40000"/>
                </a:schemeClr>
              </a:solidFill>
              <a:cs typeface="Calibri" panose="020F0502020204030204" pitchFamily="34" charset="0"/>
            </a:endParaRPr>
          </a:p>
        </p:txBody>
      </p:sp>
      <p:sp>
        <p:nvSpPr>
          <p:cNvPr id="3" name="Content Placeholder 2">
            <a:extLst>
              <a:ext uri="{FF2B5EF4-FFF2-40B4-BE49-F238E27FC236}">
                <a16:creationId xmlns:a16="http://schemas.microsoft.com/office/drawing/2014/main" id="{82FD2EE7-DFD3-EC11-335C-9EC442DA8F5E}"/>
              </a:ext>
            </a:extLst>
          </p:cNvPr>
          <p:cNvSpPr>
            <a:spLocks noGrp="1"/>
          </p:cNvSpPr>
          <p:nvPr>
            <p:ph idx="1"/>
          </p:nvPr>
        </p:nvSpPr>
        <p:spPr>
          <a:xfrm>
            <a:off x="1656443" y="2572902"/>
            <a:ext cx="13501776" cy="6408865"/>
          </a:xfrm>
        </p:spPr>
        <p:txBody>
          <a:bodyPr vert="horz" wrap="none" lIns="91440" tIns="45720" rIns="91440" bIns="45720" numCol="2" spcCol="288000" rtlCol="0" anchor="t">
            <a:normAutofit/>
          </a:bodyPr>
          <a:lstStyle/>
          <a:p>
            <a:pPr marL="342900" indent="-342900">
              <a:buFont typeface="Arial" panose="020B0604020202020204" pitchFamily="34" charset="0"/>
              <a:buChar char="•"/>
            </a:pPr>
            <a:r>
              <a:rPr lang="en-GB" sz="2800">
                <a:latin typeface="Calibri"/>
                <a:cs typeface="Calibri"/>
              </a:rPr>
              <a:t>Policy 14 - </a:t>
            </a:r>
            <a:r>
              <a:rPr lang="en-GB" sz="2800">
                <a:effectLst/>
                <a:latin typeface="Calibri" panose="020F0502020204030204" pitchFamily="34" charset="0"/>
                <a:ea typeface="Calibri" panose="020F0502020204030204" pitchFamily="34" charset="0"/>
                <a:cs typeface="Times New Roman" panose="02020603050405020304" pitchFamily="18" charset="0"/>
              </a:rPr>
              <a:t>Healthy: Supporting the prioritisation of </a:t>
            </a:r>
            <a:r>
              <a:rPr lang="en-GB" sz="2800" b="1">
                <a:effectLst/>
                <a:latin typeface="Calibri" panose="020F0502020204030204" pitchFamily="34" charset="0"/>
                <a:ea typeface="Calibri" panose="020F0502020204030204" pitchFamily="34" charset="0"/>
                <a:cs typeface="Times New Roman" panose="02020603050405020304" pitchFamily="18" charset="0"/>
              </a:rPr>
              <a:t>women’s safety and improving physical and mental health</a:t>
            </a:r>
            <a:r>
              <a:rPr lang="en-GB" sz="2800">
                <a:effectLst/>
                <a:latin typeface="Calibri" panose="020F0502020204030204" pitchFamily="34" charset="0"/>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endParaRPr lang="en-GB" sz="280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800">
                <a:effectLst/>
                <a:latin typeface="Calibri" panose="020F0502020204030204" pitchFamily="34" charset="0"/>
                <a:ea typeface="Calibri" panose="020F0502020204030204" pitchFamily="34" charset="0"/>
                <a:cs typeface="Times New Roman" panose="02020603050405020304" pitchFamily="18" charset="0"/>
              </a:rPr>
              <a:t>Policy 15 – will contribute to </a:t>
            </a:r>
            <a:r>
              <a:rPr lang="en-GB" sz="2800" b="1">
                <a:effectLst/>
                <a:latin typeface="Calibri" panose="020F0502020204030204" pitchFamily="34" charset="0"/>
                <a:ea typeface="Calibri" panose="020F0502020204030204" pitchFamily="34" charset="0"/>
                <a:cs typeface="Times New Roman" panose="02020603050405020304" pitchFamily="18" charset="0"/>
              </a:rPr>
              <a:t>local living </a:t>
            </a:r>
            <a:r>
              <a:rPr lang="en-GB" sz="2800">
                <a:effectLst/>
                <a:latin typeface="Calibri" panose="020F0502020204030204" pitchFamily="34" charset="0"/>
                <a:ea typeface="Calibri" panose="020F0502020204030204" pitchFamily="34" charset="0"/>
                <a:cs typeface="Times New Roman" panose="02020603050405020304" pitchFamily="18" charset="0"/>
              </a:rPr>
              <a:t>including, where relevant, 20 minute neighbourhoods.</a:t>
            </a:r>
          </a:p>
          <a:p>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800">
                <a:effectLst/>
                <a:latin typeface="Calibri" panose="020F0502020204030204" pitchFamily="34" charset="0"/>
                <a:ea typeface="Calibri" panose="020F0502020204030204" pitchFamily="34" charset="0"/>
                <a:cs typeface="Times New Roman" panose="02020603050405020304" pitchFamily="18" charset="0"/>
              </a:rPr>
              <a:t>Place Principle – Policy 14 and 15.</a:t>
            </a:r>
          </a:p>
          <a:p>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800">
                <a:latin typeface="Calibri"/>
                <a:cs typeface="Calibri"/>
              </a:rPr>
              <a:t>Policy 16 – Minimum All Tenure Housing Land Requirement -  </a:t>
            </a:r>
            <a:r>
              <a:rPr lang="en-GB" sz="2800">
                <a:effectLst/>
                <a:latin typeface="Calibri" panose="020F0502020204030204" pitchFamily="34" charset="0"/>
                <a:ea typeface="Calibri" panose="020F0502020204030204" pitchFamily="34" charset="0"/>
                <a:cs typeface="Times New Roman" panose="02020603050405020304" pitchFamily="18" charset="0"/>
              </a:rPr>
              <a:t>Statement of Community Benefit</a:t>
            </a:r>
            <a:r>
              <a:rPr lang="en-GB" sz="3200">
                <a:effectLst/>
                <a:latin typeface="Calibri" panose="020F0502020204030204" pitchFamily="34" charset="0"/>
                <a:ea typeface="Calibri" panose="020F0502020204030204" pitchFamily="34" charset="0"/>
                <a:cs typeface="Times New Roman" panose="02020603050405020304" pitchFamily="18" charset="0"/>
              </a:rPr>
              <a:t>.</a:t>
            </a:r>
          </a:p>
          <a:p>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GB">
              <a:latin typeface="Calibri"/>
              <a:cs typeface="Calibri"/>
            </a:endParaRPr>
          </a:p>
          <a:p>
            <a:endParaRPr lang="en-GB" sz="1000"/>
          </a:p>
          <a:p>
            <a:endParaRPr lang="en-GB" sz="1000">
              <a:latin typeface="Calibri"/>
              <a:cs typeface="Calibri"/>
            </a:endParaRPr>
          </a:p>
          <a:p>
            <a:endParaRPr lang="en-GB">
              <a:cs typeface="Calibri"/>
            </a:endParaRPr>
          </a:p>
        </p:txBody>
      </p:sp>
      <p:pic>
        <p:nvPicPr>
          <p:cNvPr id="7" name="Picture 6">
            <a:extLst>
              <a:ext uri="{FF2B5EF4-FFF2-40B4-BE49-F238E27FC236}">
                <a16:creationId xmlns:a16="http://schemas.microsoft.com/office/drawing/2014/main" id="{D4C2AA21-E2EF-C880-C7B8-40B709E464EE}"/>
              </a:ext>
            </a:extLst>
          </p:cNvPr>
          <p:cNvPicPr>
            <a:picLocks noChangeAspect="1"/>
          </p:cNvPicPr>
          <p:nvPr/>
        </p:nvPicPr>
        <p:blipFill>
          <a:blip r:embed="rId3"/>
          <a:stretch>
            <a:fillRect/>
          </a:stretch>
        </p:blipFill>
        <p:spPr>
          <a:xfrm>
            <a:off x="8244889" y="2572903"/>
            <a:ext cx="8823911" cy="5384848"/>
          </a:xfrm>
          <a:prstGeom prst="rect">
            <a:avLst/>
          </a:prstGeom>
        </p:spPr>
      </p:pic>
    </p:spTree>
    <p:extLst>
      <p:ext uri="{BB962C8B-B14F-4D97-AF65-F5344CB8AC3E}">
        <p14:creationId xmlns:p14="http://schemas.microsoft.com/office/powerpoint/2010/main" val="4271082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14C1-C6BC-A973-B1A6-5A61F6B6D3F5}"/>
              </a:ext>
            </a:extLst>
          </p:cNvPr>
          <p:cNvSpPr>
            <a:spLocks noGrp="1"/>
          </p:cNvSpPr>
          <p:nvPr>
            <p:ph type="title"/>
          </p:nvPr>
        </p:nvSpPr>
        <p:spPr/>
        <p:txBody>
          <a:bodyPr/>
          <a:lstStyle/>
          <a:p>
            <a:r>
              <a:rPr lang="en-GB" dirty="0">
                <a:solidFill>
                  <a:schemeClr val="accent1">
                    <a:lumMod val="60000"/>
                    <a:lumOff val="40000"/>
                  </a:schemeClr>
                </a:solidFill>
                <a:latin typeface="Calibri"/>
                <a:cs typeface="Calibri"/>
              </a:rPr>
              <a:t>NPF4 Policy Overview</a:t>
            </a:r>
            <a:endParaRPr lang="en-US" dirty="0">
              <a:solidFill>
                <a:schemeClr val="accent1">
                  <a:lumMod val="60000"/>
                  <a:lumOff val="40000"/>
                </a:schemeClr>
              </a:solidFill>
              <a:cs typeface="Calibri" panose="020F0502020204030204" pitchFamily="34" charset="0"/>
            </a:endParaRPr>
          </a:p>
        </p:txBody>
      </p:sp>
      <p:sp>
        <p:nvSpPr>
          <p:cNvPr id="3" name="Content Placeholder 2">
            <a:extLst>
              <a:ext uri="{FF2B5EF4-FFF2-40B4-BE49-F238E27FC236}">
                <a16:creationId xmlns:a16="http://schemas.microsoft.com/office/drawing/2014/main" id="{82FD2EE7-DFD3-EC11-335C-9EC442DA8F5E}"/>
              </a:ext>
            </a:extLst>
          </p:cNvPr>
          <p:cNvSpPr>
            <a:spLocks noGrp="1"/>
          </p:cNvSpPr>
          <p:nvPr>
            <p:ph idx="1"/>
          </p:nvPr>
        </p:nvSpPr>
        <p:spPr>
          <a:xfrm>
            <a:off x="1656443" y="2572902"/>
            <a:ext cx="13501776" cy="6408865"/>
          </a:xfrm>
        </p:spPr>
        <p:txBody>
          <a:bodyPr vert="horz" wrap="none" lIns="91440" tIns="45720" rIns="91440" bIns="45720" numCol="2" spcCol="288000" rtlCol="0" anchor="t">
            <a:normAutofit/>
          </a:bodyPr>
          <a:lstStyle/>
          <a:p>
            <a:endParaRPr lang="en-GB" sz="16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a:cs typeface="Times New Roman" panose="02020603050405020304" pitchFamily="18" charset="0"/>
              </a:rPr>
              <a:t>Policy 19 - </a:t>
            </a:r>
            <a:r>
              <a:rPr lang="en-GB" b="1">
                <a:effectLst/>
                <a:latin typeface="Calibri" panose="020F0502020204030204" pitchFamily="34" charset="0"/>
                <a:ea typeface="Calibri" panose="020F0502020204030204" pitchFamily="34" charset="0"/>
                <a:cs typeface="Times New Roman" panose="02020603050405020304" pitchFamily="18" charset="0"/>
              </a:rPr>
              <a:t>Connect</a:t>
            </a:r>
            <a:r>
              <a:rPr lang="en-GB">
                <a:effectLst/>
                <a:latin typeface="Calibri" panose="020F0502020204030204" pitchFamily="34" charset="0"/>
                <a:ea typeface="Calibri" panose="020F0502020204030204" pitchFamily="34" charset="0"/>
                <a:cs typeface="Times New Roman" panose="02020603050405020304" pitchFamily="18" charset="0"/>
              </a:rPr>
              <a:t> to a heat network; </a:t>
            </a:r>
            <a:r>
              <a:rPr lang="en-GB" b="1">
                <a:effectLst/>
                <a:latin typeface="Calibri" panose="020F0502020204030204" pitchFamily="34" charset="0"/>
                <a:ea typeface="Calibri" panose="020F0502020204030204" pitchFamily="34" charset="0"/>
                <a:cs typeface="Times New Roman" panose="02020603050405020304" pitchFamily="18" charset="0"/>
              </a:rPr>
              <a:t>retrofit</a:t>
            </a:r>
            <a:r>
              <a:rPr lang="en-GB">
                <a:effectLst/>
                <a:latin typeface="Calibri" panose="020F0502020204030204" pitchFamily="34" charset="0"/>
                <a:ea typeface="Calibri" panose="020F0502020204030204" pitchFamily="34" charset="0"/>
                <a:cs typeface="Times New Roman" panose="02020603050405020304" pitchFamily="18" charset="0"/>
              </a:rPr>
              <a:t> to connect to a heat network; be designed to </a:t>
            </a:r>
            <a:r>
              <a:rPr lang="en-GB" b="1">
                <a:effectLst/>
                <a:latin typeface="Calibri" panose="020F0502020204030204" pitchFamily="34" charset="0"/>
                <a:ea typeface="Calibri" panose="020F0502020204030204" pitchFamily="34" charset="0"/>
                <a:cs typeface="Times New Roman" panose="02020603050405020304" pitchFamily="18" charset="0"/>
              </a:rPr>
              <a:t>connect</a:t>
            </a:r>
            <a:r>
              <a:rPr lang="en-GB">
                <a:effectLst/>
                <a:latin typeface="Calibri" panose="020F0502020204030204" pitchFamily="34" charset="0"/>
                <a:ea typeface="Calibri" panose="020F0502020204030204" pitchFamily="34" charset="0"/>
                <a:cs typeface="Times New Roman" panose="02020603050405020304" pitchFamily="18" charset="0"/>
              </a:rPr>
              <a:t> to a heat network once one comes along. </a:t>
            </a:r>
          </a:p>
          <a:p>
            <a:endParaRPr lang="en-GB">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a:effectLst/>
                <a:latin typeface="Calibri" panose="020F0502020204030204" pitchFamily="34" charset="0"/>
                <a:ea typeface="Calibri" panose="020F0502020204030204" pitchFamily="34" charset="0"/>
                <a:cs typeface="Times New Roman" panose="02020603050405020304" pitchFamily="18" charset="0"/>
              </a:rPr>
              <a:t>Policy 20 - for temporary open space or green space on </a:t>
            </a:r>
            <a:r>
              <a:rPr lang="en-GB" b="1">
                <a:effectLst/>
                <a:latin typeface="Calibri" panose="020F0502020204030204" pitchFamily="34" charset="0"/>
                <a:ea typeface="Calibri" panose="020F0502020204030204" pitchFamily="34" charset="0"/>
                <a:cs typeface="Times New Roman" panose="02020603050405020304" pitchFamily="18" charset="0"/>
              </a:rPr>
              <a:t>unused or underused land will be supported</a:t>
            </a:r>
            <a:r>
              <a:rPr lang="en-GB">
                <a:effectLst/>
                <a:latin typeface="Calibri" panose="020F0502020204030204" pitchFamily="34" charset="0"/>
                <a:ea typeface="Calibri" panose="020F0502020204030204" pitchFamily="34" charset="0"/>
                <a:cs typeface="Times New Roman" panose="02020603050405020304" pitchFamily="18" charset="0"/>
              </a:rPr>
              <a:t>.  Development proposals that include new or enhanced blue and/or green infrastructure will provide effective </a:t>
            </a:r>
            <a:r>
              <a:rPr lang="en-GB" b="1">
                <a:effectLst/>
                <a:latin typeface="Calibri" panose="020F0502020204030204" pitchFamily="34" charset="0"/>
                <a:ea typeface="Calibri" panose="020F0502020204030204" pitchFamily="34" charset="0"/>
                <a:cs typeface="Times New Roman" panose="02020603050405020304" pitchFamily="18" charset="0"/>
              </a:rPr>
              <a:t>management and maintenance plans</a:t>
            </a:r>
            <a:r>
              <a:rPr lang="en-GB">
                <a:effectLst/>
                <a:latin typeface="Calibri" panose="020F0502020204030204" pitchFamily="34" charset="0"/>
                <a:ea typeface="Calibri" panose="020F0502020204030204" pitchFamily="34" charset="0"/>
                <a:cs typeface="Times New Roman" panose="02020603050405020304" pitchFamily="18" charset="0"/>
              </a:rPr>
              <a:t> covering the funding arrangements for their </a:t>
            </a:r>
            <a:r>
              <a:rPr lang="en-GB" b="1">
                <a:effectLst/>
                <a:latin typeface="Calibri" panose="020F0502020204030204" pitchFamily="34" charset="0"/>
                <a:ea typeface="Calibri" panose="020F0502020204030204" pitchFamily="34" charset="0"/>
                <a:cs typeface="Times New Roman" panose="02020603050405020304" pitchFamily="18" charset="0"/>
              </a:rPr>
              <a:t>long-term delivery and upkeep</a:t>
            </a:r>
            <a:r>
              <a:rPr lang="en-GB">
                <a:effectLst/>
                <a:latin typeface="Calibri" panose="020F0502020204030204" pitchFamily="34" charset="0"/>
                <a:ea typeface="Calibri" panose="020F0502020204030204" pitchFamily="34" charset="0"/>
                <a:cs typeface="Times New Roman" panose="02020603050405020304" pitchFamily="18" charset="0"/>
              </a:rPr>
              <a:t>, and the </a:t>
            </a:r>
            <a:r>
              <a:rPr lang="en-GB" b="1">
                <a:effectLst/>
                <a:latin typeface="Calibri" panose="020F0502020204030204" pitchFamily="34" charset="0"/>
                <a:ea typeface="Calibri" panose="020F0502020204030204" pitchFamily="34" charset="0"/>
                <a:cs typeface="Times New Roman" panose="02020603050405020304" pitchFamily="18" charset="0"/>
              </a:rPr>
              <a:t>party or parties responsible</a:t>
            </a:r>
            <a:r>
              <a:rPr lang="en-GB">
                <a:effectLst/>
                <a:latin typeface="Calibri" panose="020F0502020204030204" pitchFamily="34" charset="0"/>
                <a:ea typeface="Calibri" panose="020F0502020204030204" pitchFamily="34" charset="0"/>
                <a:cs typeface="Times New Roman" panose="02020603050405020304" pitchFamily="18" charset="0"/>
              </a:rPr>
              <a:t> for these.</a:t>
            </a:r>
          </a:p>
          <a:p>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GB">
              <a:latin typeface="Calibri"/>
              <a:cs typeface="Calibri"/>
            </a:endParaRPr>
          </a:p>
          <a:p>
            <a:endParaRPr lang="en-GB" sz="1000"/>
          </a:p>
          <a:p>
            <a:endParaRPr lang="en-GB" sz="1000">
              <a:latin typeface="Calibri"/>
              <a:cs typeface="Calibri"/>
            </a:endParaRPr>
          </a:p>
          <a:p>
            <a:endParaRPr lang="en-GB">
              <a:cs typeface="Calibri"/>
            </a:endParaRPr>
          </a:p>
        </p:txBody>
      </p:sp>
      <p:pic>
        <p:nvPicPr>
          <p:cNvPr id="7" name="Picture 6">
            <a:extLst>
              <a:ext uri="{FF2B5EF4-FFF2-40B4-BE49-F238E27FC236}">
                <a16:creationId xmlns:a16="http://schemas.microsoft.com/office/drawing/2014/main" id="{D4C2AA21-E2EF-C880-C7B8-40B709E464EE}"/>
              </a:ext>
            </a:extLst>
          </p:cNvPr>
          <p:cNvPicPr>
            <a:picLocks noChangeAspect="1"/>
          </p:cNvPicPr>
          <p:nvPr/>
        </p:nvPicPr>
        <p:blipFill>
          <a:blip r:embed="rId3"/>
          <a:stretch>
            <a:fillRect/>
          </a:stretch>
        </p:blipFill>
        <p:spPr>
          <a:xfrm>
            <a:off x="8244889" y="2572903"/>
            <a:ext cx="8823911" cy="5384848"/>
          </a:xfrm>
          <a:prstGeom prst="rect">
            <a:avLst/>
          </a:prstGeom>
        </p:spPr>
      </p:pic>
    </p:spTree>
    <p:extLst>
      <p:ext uri="{BB962C8B-B14F-4D97-AF65-F5344CB8AC3E}">
        <p14:creationId xmlns:p14="http://schemas.microsoft.com/office/powerpoint/2010/main" val="124361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14C1-C6BC-A973-B1A6-5A61F6B6D3F5}"/>
              </a:ext>
            </a:extLst>
          </p:cNvPr>
          <p:cNvSpPr>
            <a:spLocks noGrp="1"/>
          </p:cNvSpPr>
          <p:nvPr>
            <p:ph type="title"/>
          </p:nvPr>
        </p:nvSpPr>
        <p:spPr/>
        <p:txBody>
          <a:bodyPr/>
          <a:lstStyle/>
          <a:p>
            <a:r>
              <a:rPr lang="en-GB" dirty="0">
                <a:solidFill>
                  <a:schemeClr val="accent1">
                    <a:lumMod val="60000"/>
                    <a:lumOff val="40000"/>
                  </a:schemeClr>
                </a:solidFill>
                <a:latin typeface="Calibri"/>
                <a:cs typeface="Calibri"/>
              </a:rPr>
              <a:t>NPF4 Policy Overview</a:t>
            </a:r>
            <a:r>
              <a:rPr lang="en-GB" dirty="0">
                <a:latin typeface="Calibri"/>
                <a:cs typeface="Calibri"/>
              </a:rPr>
              <a:t> </a:t>
            </a:r>
            <a:endParaRPr lang="en-US">
              <a:solidFill>
                <a:schemeClr val="accent1"/>
              </a:solidFill>
              <a:cs typeface="Calibri" panose="020F0502020204030204" pitchFamily="34" charset="0"/>
            </a:endParaRPr>
          </a:p>
        </p:txBody>
      </p:sp>
      <p:sp>
        <p:nvSpPr>
          <p:cNvPr id="3" name="Content Placeholder 2">
            <a:extLst>
              <a:ext uri="{FF2B5EF4-FFF2-40B4-BE49-F238E27FC236}">
                <a16:creationId xmlns:a16="http://schemas.microsoft.com/office/drawing/2014/main" id="{82FD2EE7-DFD3-EC11-335C-9EC442DA8F5E}"/>
              </a:ext>
            </a:extLst>
          </p:cNvPr>
          <p:cNvSpPr>
            <a:spLocks noGrp="1"/>
          </p:cNvSpPr>
          <p:nvPr>
            <p:ph idx="1"/>
          </p:nvPr>
        </p:nvSpPr>
        <p:spPr>
          <a:xfrm>
            <a:off x="1656443" y="2572902"/>
            <a:ext cx="13501776" cy="6408865"/>
          </a:xfrm>
        </p:spPr>
        <p:txBody>
          <a:bodyPr vert="horz" wrap="none" lIns="91440" tIns="45720" rIns="91440" bIns="45720" numCol="2" spcCol="288000" rtlCol="0" anchor="t">
            <a:normAutofit/>
          </a:bodyPr>
          <a:lstStyle/>
          <a:p>
            <a:pPr marL="342900" indent="-342900">
              <a:lnSpc>
                <a:spcPct val="107000"/>
              </a:lnSpc>
              <a:spcAft>
                <a:spcPts val="800"/>
              </a:spcAft>
              <a:buFont typeface="Arial" panose="020B0604020202020204" pitchFamily="34" charset="0"/>
              <a:buChar char="•"/>
            </a:pPr>
            <a:r>
              <a:rPr lang="en-GB">
                <a:latin typeface="Calibri"/>
                <a:cs typeface="Calibri"/>
              </a:rPr>
              <a:t>Policy 21 - </a:t>
            </a:r>
            <a:r>
              <a:rPr lang="en-GB">
                <a:effectLst/>
                <a:latin typeface="Calibri" panose="020F0502020204030204" pitchFamily="34" charset="0"/>
                <a:ea typeface="Calibri" panose="020F0502020204030204" pitchFamily="34" charset="0"/>
                <a:cs typeface="Times New Roman" panose="02020603050405020304" pitchFamily="18" charset="0"/>
              </a:rPr>
              <a:t>new streets and public realm should be </a:t>
            </a:r>
            <a:r>
              <a:rPr lang="en-GB" b="1">
                <a:effectLst/>
                <a:latin typeface="Calibri" panose="020F0502020204030204" pitchFamily="34" charset="0"/>
                <a:ea typeface="Calibri" panose="020F0502020204030204" pitchFamily="34" charset="0"/>
                <a:cs typeface="Times New Roman" panose="02020603050405020304" pitchFamily="18" charset="0"/>
              </a:rPr>
              <a:t>inclusive</a:t>
            </a:r>
            <a:r>
              <a:rPr lang="en-GB">
                <a:effectLst/>
                <a:latin typeface="Calibri" panose="020F0502020204030204" pitchFamily="34" charset="0"/>
                <a:ea typeface="Calibri" panose="020F0502020204030204" pitchFamily="34" charset="0"/>
                <a:cs typeface="Times New Roman" panose="02020603050405020304" pitchFamily="18" charset="0"/>
              </a:rPr>
              <a:t> and </a:t>
            </a:r>
            <a:r>
              <a:rPr lang="en-GB" b="1">
                <a:effectLst/>
                <a:latin typeface="Calibri" panose="020F0502020204030204" pitchFamily="34" charset="0"/>
                <a:ea typeface="Calibri" panose="020F0502020204030204" pitchFamily="34" charset="0"/>
                <a:cs typeface="Times New Roman" panose="02020603050405020304" pitchFamily="18" charset="0"/>
              </a:rPr>
              <a:t>enable children and young people to play </a:t>
            </a:r>
            <a:r>
              <a:rPr lang="en-GB">
                <a:effectLst/>
                <a:latin typeface="Calibri" panose="020F0502020204030204" pitchFamily="34" charset="0"/>
                <a:ea typeface="Calibri" panose="020F0502020204030204" pitchFamily="34" charset="0"/>
                <a:cs typeface="Times New Roman" panose="02020603050405020304" pitchFamily="18" charset="0"/>
              </a:rPr>
              <a:t>and move around safely and independently, maximising opportunities for informal and incidental play in the neighbourhood.</a:t>
            </a:r>
          </a:p>
          <a:p>
            <a:pPr>
              <a:lnSpc>
                <a:spcPct val="107000"/>
              </a:lnSpc>
              <a:spcAft>
                <a:spcPts val="800"/>
              </a:spcAft>
            </a:pPr>
            <a:endParaRPr lang="en-GB">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a:latin typeface="Calibri"/>
                <a:cs typeface="Times New Roman" panose="02020603050405020304" pitchFamily="18" charset="0"/>
              </a:rPr>
              <a:t>Policy 23 – Health Impact Assessment. </a:t>
            </a:r>
          </a:p>
          <a:p>
            <a:pPr>
              <a:lnSpc>
                <a:spcPct val="107000"/>
              </a:lnSpc>
              <a:spcAft>
                <a:spcPts val="800"/>
              </a:spcAft>
            </a:pPr>
            <a:endParaRPr lang="en-GB">
              <a:latin typeface="Calibri"/>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a:effectLst/>
                <a:latin typeface="Calibri"/>
                <a:ea typeface="Calibri" panose="020F0502020204030204" pitchFamily="34" charset="0"/>
                <a:cs typeface="Times New Roman" panose="02020603050405020304" pitchFamily="18" charset="0"/>
              </a:rPr>
              <a:t>Policy 23 - </a:t>
            </a:r>
            <a:r>
              <a:rPr lang="en-GB">
                <a:effectLst/>
                <a:latin typeface="Calibri" panose="020F0502020204030204" pitchFamily="34" charset="0"/>
                <a:ea typeface="Calibri" panose="020F0502020204030204" pitchFamily="34" charset="0"/>
                <a:cs typeface="Times New Roman" panose="02020603050405020304" pitchFamily="18" charset="0"/>
              </a:rPr>
              <a:t>will be designed to </a:t>
            </a:r>
            <a:r>
              <a:rPr lang="en-GB" b="1">
                <a:effectLst/>
                <a:latin typeface="Calibri" panose="020F0502020204030204" pitchFamily="34" charset="0"/>
                <a:ea typeface="Calibri" panose="020F0502020204030204" pitchFamily="34" charset="0"/>
                <a:cs typeface="Times New Roman" panose="02020603050405020304" pitchFamily="18" charset="0"/>
              </a:rPr>
              <a:t>take into account suicide risk</a:t>
            </a:r>
            <a:r>
              <a:rPr lang="en-GB" sz="1800" b="1">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a:latin typeface="Calibri"/>
              <a:cs typeface="Calibri"/>
            </a:endParaRPr>
          </a:p>
          <a:p>
            <a:pPr marL="457200" indent="-457200">
              <a:buFont typeface="Arial" panose="020B0604020202020204" pitchFamily="34" charset="0"/>
              <a:buChar char="•"/>
            </a:pPr>
            <a:endParaRPr lang="en-GB">
              <a:latin typeface="Calibri"/>
              <a:cs typeface="Calibri"/>
            </a:endParaRPr>
          </a:p>
          <a:p>
            <a:endParaRPr lang="en-GB" sz="1000"/>
          </a:p>
          <a:p>
            <a:endParaRPr lang="en-GB" sz="1000">
              <a:latin typeface="Calibri"/>
              <a:cs typeface="Calibri"/>
            </a:endParaRPr>
          </a:p>
          <a:p>
            <a:endParaRPr lang="en-GB">
              <a:cs typeface="Calibri"/>
            </a:endParaRPr>
          </a:p>
        </p:txBody>
      </p:sp>
      <p:pic>
        <p:nvPicPr>
          <p:cNvPr id="7" name="Picture 6">
            <a:extLst>
              <a:ext uri="{FF2B5EF4-FFF2-40B4-BE49-F238E27FC236}">
                <a16:creationId xmlns:a16="http://schemas.microsoft.com/office/drawing/2014/main" id="{D4C2AA21-E2EF-C880-C7B8-40B709E464EE}"/>
              </a:ext>
            </a:extLst>
          </p:cNvPr>
          <p:cNvPicPr>
            <a:picLocks noChangeAspect="1"/>
          </p:cNvPicPr>
          <p:nvPr/>
        </p:nvPicPr>
        <p:blipFill>
          <a:blip r:embed="rId3"/>
          <a:stretch>
            <a:fillRect/>
          </a:stretch>
        </p:blipFill>
        <p:spPr>
          <a:xfrm>
            <a:off x="8244889" y="2572902"/>
            <a:ext cx="8823911" cy="5384848"/>
          </a:xfrm>
          <a:prstGeom prst="rect">
            <a:avLst/>
          </a:prstGeom>
        </p:spPr>
      </p:pic>
    </p:spTree>
    <p:extLst>
      <p:ext uri="{BB962C8B-B14F-4D97-AF65-F5344CB8AC3E}">
        <p14:creationId xmlns:p14="http://schemas.microsoft.com/office/powerpoint/2010/main" val="2346637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C30D-CC04-E53D-883F-4D0A11B5DC57}"/>
              </a:ext>
            </a:extLst>
          </p:cNvPr>
          <p:cNvSpPr>
            <a:spLocks noGrp="1"/>
          </p:cNvSpPr>
          <p:nvPr>
            <p:ph type="title"/>
          </p:nvPr>
        </p:nvSpPr>
        <p:spPr/>
        <p:txBody>
          <a:bodyPr/>
          <a:lstStyle/>
          <a:p>
            <a:r>
              <a:rPr lang="en-GB">
                <a:latin typeface="Calibri"/>
                <a:cs typeface="Calibri"/>
              </a:rPr>
              <a:t>NPF4 Policy Overview </a:t>
            </a:r>
            <a:endParaRPr lang="en-US">
              <a:latin typeface="Calibri"/>
            </a:endParaRPr>
          </a:p>
        </p:txBody>
      </p:sp>
      <p:sp>
        <p:nvSpPr>
          <p:cNvPr id="3" name="Content Placeholder 2">
            <a:extLst>
              <a:ext uri="{FF2B5EF4-FFF2-40B4-BE49-F238E27FC236}">
                <a16:creationId xmlns:a16="http://schemas.microsoft.com/office/drawing/2014/main" id="{8F9966C7-5854-BDE1-8AA3-F0BB85A6DE1C}"/>
              </a:ext>
            </a:extLst>
          </p:cNvPr>
          <p:cNvSpPr>
            <a:spLocks noGrp="1"/>
          </p:cNvSpPr>
          <p:nvPr>
            <p:ph idx="1"/>
          </p:nvPr>
        </p:nvSpPr>
        <p:spPr>
          <a:xfrm>
            <a:off x="1672321" y="2513754"/>
            <a:ext cx="13501776" cy="6855302"/>
          </a:xfrm>
        </p:spPr>
        <p:txBody>
          <a:bodyPr numCol="2">
            <a:normAutofit/>
          </a:bodyPr>
          <a:lstStyle/>
          <a:p>
            <a:pPr marL="285750" indent="-285750">
              <a:lnSpc>
                <a:spcPct val="107000"/>
              </a:lnSpc>
              <a:spcAft>
                <a:spcPts val="800"/>
              </a:spcAft>
              <a:buFont typeface="Arial" panose="020B0604020202020204" pitchFamily="34" charset="0"/>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Policy 25 - </a:t>
            </a:r>
            <a:r>
              <a:rPr lang="en-GB" sz="2000"/>
              <a:t>which contribute to local or regional community </a:t>
            </a:r>
            <a:r>
              <a:rPr lang="en-GB" sz="2000" b="1"/>
              <a:t>wealth building strategies </a:t>
            </a:r>
            <a:r>
              <a:rPr lang="en-GB" sz="2000"/>
              <a:t>... improving community resilience and reducing inequalities; increasing spending within communities; ensuring the use of local supply chains and services; local job creation; supporting community led proposals, including creation of new local firms and enabling community led ownership of buildings and assets, community ownership and management of land. </a:t>
            </a:r>
          </a:p>
          <a:p>
            <a:pPr marL="285750" indent="-285750">
              <a:lnSpc>
                <a:spcPct val="107000"/>
              </a:lnSpc>
              <a:spcAft>
                <a:spcPts val="800"/>
              </a:spcAft>
              <a:buFont typeface="Arial" panose="020B0604020202020204" pitchFamily="34" charset="0"/>
              <a:buChar char="•"/>
            </a:pPr>
            <a:endParaRPr lang="en-GB" sz="2000" b="1"/>
          </a:p>
          <a:p>
            <a:pPr marL="285750" indent="-285750">
              <a:lnSpc>
                <a:spcPct val="107000"/>
              </a:lnSpc>
              <a:spcAft>
                <a:spcPts val="800"/>
              </a:spcAft>
              <a:buFont typeface="Arial" panose="020B0604020202020204" pitchFamily="34" charset="0"/>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Policy 27 – residential development within city/town centres will be supported. </a:t>
            </a:r>
          </a:p>
          <a:p>
            <a:pPr marL="285750" indent="-285750">
              <a:lnSpc>
                <a:spcPct val="107000"/>
              </a:lnSpc>
              <a:spcAft>
                <a:spcPts val="800"/>
              </a:spcAft>
              <a:buFont typeface="Arial" panose="020B0604020202020204" pitchFamily="34" charset="0"/>
              <a:buChar char="•"/>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Policy 30- involve the change of use of a tourism-related facility will only be supported where it is demonstrated that the </a:t>
            </a:r>
            <a:r>
              <a:rPr lang="en-GB" sz="2000" b="1">
                <a:effectLst/>
                <a:latin typeface="Calibri" panose="020F0502020204030204" pitchFamily="34" charset="0"/>
                <a:ea typeface="Calibri" panose="020F0502020204030204" pitchFamily="34" charset="0"/>
                <a:cs typeface="Times New Roman" panose="02020603050405020304" pitchFamily="18" charset="0"/>
              </a:rPr>
              <a:t>existing use is no longer viable </a:t>
            </a:r>
            <a:r>
              <a:rPr lang="en-GB" sz="2000">
                <a:effectLst/>
                <a:latin typeface="Calibri" panose="020F0502020204030204" pitchFamily="34" charset="0"/>
                <a:ea typeface="Calibri" panose="020F0502020204030204" pitchFamily="34" charset="0"/>
                <a:cs typeface="Times New Roman" panose="02020603050405020304" pitchFamily="18" charset="0"/>
              </a:rPr>
              <a:t>and that there is no requirement for alternative tourism-related facilities in the area.</a:t>
            </a:r>
          </a:p>
          <a:p>
            <a:endParaRPr lang="en-GB" sz="1600">
              <a:cs typeface="Times New Roman" panose="02020603050405020304" pitchFamily="18" charset="0"/>
            </a:endParaRPr>
          </a:p>
        </p:txBody>
      </p:sp>
      <p:pic>
        <p:nvPicPr>
          <p:cNvPr id="7" name="Picture 6">
            <a:extLst>
              <a:ext uri="{FF2B5EF4-FFF2-40B4-BE49-F238E27FC236}">
                <a16:creationId xmlns:a16="http://schemas.microsoft.com/office/drawing/2014/main" id="{C04308FE-32B5-D24A-0552-F2FEA4BDA10F}"/>
              </a:ext>
            </a:extLst>
          </p:cNvPr>
          <p:cNvPicPr>
            <a:picLocks noChangeAspect="1"/>
          </p:cNvPicPr>
          <p:nvPr/>
        </p:nvPicPr>
        <p:blipFill>
          <a:blip r:embed="rId3"/>
          <a:stretch>
            <a:fillRect/>
          </a:stretch>
        </p:blipFill>
        <p:spPr>
          <a:xfrm>
            <a:off x="8423209" y="2513754"/>
            <a:ext cx="8460548" cy="4573691"/>
          </a:xfrm>
          <a:prstGeom prst="rect">
            <a:avLst/>
          </a:prstGeom>
        </p:spPr>
      </p:pic>
    </p:spTree>
    <p:extLst>
      <p:ext uri="{BB962C8B-B14F-4D97-AF65-F5344CB8AC3E}">
        <p14:creationId xmlns:p14="http://schemas.microsoft.com/office/powerpoint/2010/main" val="204903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C30D-CC04-E53D-883F-4D0A11B5DC57}"/>
              </a:ext>
            </a:extLst>
          </p:cNvPr>
          <p:cNvSpPr>
            <a:spLocks noGrp="1"/>
          </p:cNvSpPr>
          <p:nvPr>
            <p:ph type="title"/>
          </p:nvPr>
        </p:nvSpPr>
        <p:spPr/>
        <p:txBody>
          <a:bodyPr/>
          <a:lstStyle/>
          <a:p>
            <a:r>
              <a:rPr lang="en-GB">
                <a:latin typeface="Calibri"/>
                <a:cs typeface="Calibri"/>
              </a:rPr>
              <a:t>NPF4 Policy Overview </a:t>
            </a:r>
            <a:endParaRPr lang="en-US">
              <a:latin typeface="Calibri"/>
            </a:endParaRPr>
          </a:p>
        </p:txBody>
      </p:sp>
      <p:sp>
        <p:nvSpPr>
          <p:cNvPr id="3" name="Content Placeholder 2">
            <a:extLst>
              <a:ext uri="{FF2B5EF4-FFF2-40B4-BE49-F238E27FC236}">
                <a16:creationId xmlns:a16="http://schemas.microsoft.com/office/drawing/2014/main" id="{8F9966C7-5854-BDE1-8AA3-F0BB85A6DE1C}"/>
              </a:ext>
            </a:extLst>
          </p:cNvPr>
          <p:cNvSpPr>
            <a:spLocks noGrp="1"/>
          </p:cNvSpPr>
          <p:nvPr>
            <p:ph idx="1"/>
          </p:nvPr>
        </p:nvSpPr>
        <p:spPr>
          <a:xfrm>
            <a:off x="1672321" y="2513754"/>
            <a:ext cx="13501776" cy="6855302"/>
          </a:xfrm>
        </p:spPr>
        <p:txBody>
          <a:bodyPr numCol="2">
            <a:normAutofit/>
          </a:bodyPr>
          <a:lstStyle/>
          <a:p>
            <a:endParaRPr lang="en-GB" sz="160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2000">
                <a:cs typeface="Times New Roman" panose="02020603050405020304" pitchFamily="18" charset="0"/>
              </a:rPr>
              <a:t>Policy 31 - </a:t>
            </a:r>
            <a:r>
              <a:rPr lang="en-GB" sz="2000">
                <a:effectLst/>
                <a:latin typeface="Calibri" panose="020F0502020204030204" pitchFamily="34" charset="0"/>
                <a:ea typeface="Calibri" panose="020F0502020204030204" pitchFamily="34" charset="0"/>
                <a:cs typeface="Times New Roman" panose="02020603050405020304" pitchFamily="18" charset="0"/>
              </a:rPr>
              <a:t>that involve a significant change to existing, or the creation of new, public open spaces </a:t>
            </a:r>
            <a:r>
              <a:rPr lang="en-GB" sz="2000" b="1">
                <a:effectLst/>
                <a:latin typeface="Calibri" panose="020F0502020204030204" pitchFamily="34" charset="0"/>
                <a:ea typeface="Calibri" panose="020F0502020204030204" pitchFamily="34" charset="0"/>
                <a:cs typeface="Times New Roman" panose="02020603050405020304" pitchFamily="18" charset="0"/>
              </a:rPr>
              <a:t>will make provision for public art.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a:effectLst/>
                <a:latin typeface="Calibri" panose="020F0502020204030204" pitchFamily="34" charset="0"/>
                <a:ea typeface="Calibri" panose="020F0502020204030204" pitchFamily="34" charset="0"/>
                <a:cs typeface="Times New Roman" panose="02020603050405020304" pitchFamily="18" charset="0"/>
              </a:rPr>
              <a:t> 	Proposals that </a:t>
            </a:r>
            <a:r>
              <a:rPr lang="en-GB" sz="2000" b="1">
                <a:effectLst/>
                <a:latin typeface="Calibri" panose="020F0502020204030204" pitchFamily="34" charset="0"/>
                <a:ea typeface="Calibri" panose="020F0502020204030204" pitchFamily="34" charset="0"/>
                <a:cs typeface="Times New Roman" panose="02020603050405020304" pitchFamily="18" charset="0"/>
              </a:rPr>
              <a:t>would result in the loss </a:t>
            </a:r>
            <a:r>
              <a:rPr lang="en-GB" sz="2000">
                <a:effectLst/>
                <a:latin typeface="Calibri" panose="020F0502020204030204" pitchFamily="34" charset="0"/>
                <a:ea typeface="Calibri" panose="020F0502020204030204" pitchFamily="34" charset="0"/>
                <a:cs typeface="Times New Roman" panose="02020603050405020304" pitchFamily="18" charset="0"/>
              </a:rPr>
              <a:t>of an arts or 	cultural venue will only supported where:</a:t>
            </a:r>
          </a:p>
          <a:p>
            <a:pPr marL="342900" lvl="0" indent="-342900">
              <a:lnSpc>
                <a:spcPct val="107000"/>
              </a:lnSpc>
              <a:buFont typeface="+mj-lt"/>
              <a:buAutoNum type="romanLcPeriod"/>
            </a:pPr>
            <a:r>
              <a:rPr lang="en-GB" sz="2000">
                <a:effectLst/>
                <a:latin typeface="Calibri" panose="020F0502020204030204" pitchFamily="34" charset="0"/>
                <a:ea typeface="Calibri" panose="020F0502020204030204" pitchFamily="34" charset="0"/>
                <a:cs typeface="Times New Roman" panose="02020603050405020304" pitchFamily="18" charset="0"/>
              </a:rPr>
              <a:t>there is no </a:t>
            </a:r>
            <a:r>
              <a:rPr lang="en-GB" sz="2000" u="sng">
                <a:effectLst/>
                <a:latin typeface="Calibri" panose="020F0502020204030204" pitchFamily="34" charset="0"/>
                <a:ea typeface="Calibri" panose="020F0502020204030204" pitchFamily="34" charset="0"/>
                <a:cs typeface="Times New Roman" panose="02020603050405020304" pitchFamily="18" charset="0"/>
              </a:rPr>
              <a:t>longer a sustainable demand </a:t>
            </a:r>
            <a:r>
              <a:rPr lang="en-GB" sz="2000">
                <a:effectLst/>
                <a:latin typeface="Calibri" panose="020F0502020204030204" pitchFamily="34" charset="0"/>
                <a:ea typeface="Calibri" panose="020F0502020204030204" pitchFamily="34" charset="0"/>
                <a:cs typeface="Times New Roman" panose="02020603050405020304" pitchFamily="18" charset="0"/>
              </a:rPr>
              <a:t>for the venue …; or </a:t>
            </a:r>
          </a:p>
          <a:p>
            <a:pPr marL="342900" lvl="0" indent="-342900">
              <a:lnSpc>
                <a:spcPct val="107000"/>
              </a:lnSpc>
              <a:buFont typeface="+mj-lt"/>
              <a:buAutoNum type="romanLcPeriod"/>
            </a:pPr>
            <a:r>
              <a:rPr lang="en-GB" sz="2000">
                <a:effectLst/>
                <a:latin typeface="Calibri" panose="020F0502020204030204" pitchFamily="34" charset="0"/>
                <a:ea typeface="Calibri" panose="020F0502020204030204" pitchFamily="34" charset="0"/>
                <a:cs typeface="Times New Roman" panose="02020603050405020304" pitchFamily="18" charset="0"/>
              </a:rPr>
              <a:t>the venue, as </a:t>
            </a:r>
            <a:r>
              <a:rPr lang="en-GB" sz="2000" u="sng">
                <a:effectLst/>
                <a:latin typeface="Calibri" panose="020F0502020204030204" pitchFamily="34" charset="0"/>
                <a:ea typeface="Calibri" panose="020F0502020204030204" pitchFamily="34" charset="0"/>
                <a:cs typeface="Times New Roman" panose="02020603050405020304" pitchFamily="18" charset="0"/>
              </a:rPr>
              <a:t>evidenced by consultation</a:t>
            </a:r>
            <a:r>
              <a:rPr lang="en-GB" sz="2000">
                <a:effectLst/>
                <a:latin typeface="Calibri" panose="020F0502020204030204" pitchFamily="34" charset="0"/>
                <a:ea typeface="Calibri" panose="020F0502020204030204" pitchFamily="34" charset="0"/>
                <a:cs typeface="Times New Roman" panose="02020603050405020304" pitchFamily="18" charset="0"/>
              </a:rPr>
              <a:t>, no longer meets the needs of users and cannot be adapted; or</a:t>
            </a:r>
          </a:p>
          <a:p>
            <a:pPr marL="342900" lvl="0" indent="-342900">
              <a:lnSpc>
                <a:spcPct val="107000"/>
              </a:lnSpc>
              <a:spcAft>
                <a:spcPts val="800"/>
              </a:spcAft>
              <a:buFont typeface="+mj-lt"/>
              <a:buAutoNum type="romanLcPeriod"/>
            </a:pPr>
            <a:r>
              <a:rPr lang="en-GB" sz="2000" u="sng">
                <a:effectLst/>
                <a:latin typeface="Calibri" panose="020F0502020204030204" pitchFamily="34" charset="0"/>
                <a:ea typeface="Calibri" panose="020F0502020204030204" pitchFamily="34" charset="0"/>
                <a:cs typeface="Times New Roman" panose="02020603050405020304" pitchFamily="18" charset="0"/>
              </a:rPr>
              <a:t>alternative provision </a:t>
            </a:r>
            <a:r>
              <a:rPr lang="en-GB" sz="2000">
                <a:effectLst/>
                <a:latin typeface="Calibri" panose="020F0502020204030204" pitchFamily="34" charset="0"/>
                <a:ea typeface="Calibri" panose="020F0502020204030204" pitchFamily="34" charset="0"/>
                <a:cs typeface="Times New Roman" panose="02020603050405020304" pitchFamily="18" charset="0"/>
              </a:rPr>
              <a:t>of equal or greater standard is made available at a suitable location within the local area; </a:t>
            </a:r>
            <a:r>
              <a:rPr lang="en-GB" sz="2000" b="1">
                <a:effectLst/>
                <a:latin typeface="Calibri" panose="020F0502020204030204" pitchFamily="34" charset="0"/>
                <a:ea typeface="Calibri" panose="020F0502020204030204" pitchFamily="34" charset="0"/>
                <a:cs typeface="Times New Roman" panose="02020603050405020304" pitchFamily="18" charset="0"/>
              </a:rPr>
              <a:t>and</a:t>
            </a:r>
            <a:r>
              <a:rPr lang="en-GB" sz="2000">
                <a:effectLst/>
                <a:latin typeface="Calibri" panose="020F0502020204030204" pitchFamily="34" charset="0"/>
                <a:ea typeface="Calibri" panose="020F0502020204030204" pitchFamily="34" charset="0"/>
                <a:cs typeface="Times New Roman" panose="02020603050405020304" pitchFamily="18" charset="0"/>
              </a:rPr>
              <a:t> </a:t>
            </a:r>
          </a:p>
          <a:p>
            <a:r>
              <a:rPr lang="en-GB" sz="2000">
                <a:solidFill>
                  <a:srgbClr val="2FB8BD"/>
                </a:solidFill>
                <a:effectLst/>
                <a:latin typeface="Calibri" panose="020F0502020204030204" pitchFamily="34" charset="0"/>
                <a:ea typeface="Calibri" panose="020F0502020204030204" pitchFamily="34" charset="0"/>
                <a:cs typeface="Times New Roman" panose="02020603050405020304" pitchFamily="18" charset="0"/>
              </a:rPr>
              <a:t>iv. </a:t>
            </a:r>
            <a:r>
              <a:rPr lang="en-GB" sz="2000">
                <a:effectLst/>
                <a:latin typeface="Calibri" panose="020F0502020204030204" pitchFamily="34" charset="0"/>
                <a:ea typeface="Calibri" panose="020F0502020204030204" pitchFamily="34" charset="0"/>
                <a:cs typeface="Times New Roman" panose="02020603050405020304" pitchFamily="18" charset="0"/>
              </a:rPr>
              <a:t>the loss of the venue </a:t>
            </a:r>
            <a:r>
              <a:rPr lang="en-GB" sz="2000" u="sng">
                <a:effectLst/>
                <a:latin typeface="Calibri" panose="020F0502020204030204" pitchFamily="34" charset="0"/>
                <a:ea typeface="Calibri" panose="020F0502020204030204" pitchFamily="34" charset="0"/>
                <a:cs typeface="Times New Roman" panose="02020603050405020304" pitchFamily="18" charset="0"/>
              </a:rPr>
              <a:t>does not result in loss or damage </a:t>
            </a:r>
            <a:r>
              <a:rPr lang="en-GB" sz="2000">
                <a:effectLst/>
                <a:latin typeface="Calibri" panose="020F0502020204030204" pitchFamily="34" charset="0"/>
                <a:ea typeface="Calibri" panose="020F0502020204030204" pitchFamily="34" charset="0"/>
                <a:cs typeface="Times New Roman" panose="02020603050405020304" pitchFamily="18" charset="0"/>
              </a:rPr>
              <a:t>to    	assets or objects of significant cultural value.</a:t>
            </a:r>
            <a:endParaRPr lang="en-GB" sz="2000"/>
          </a:p>
        </p:txBody>
      </p:sp>
      <p:pic>
        <p:nvPicPr>
          <p:cNvPr id="5" name="Picture 4">
            <a:extLst>
              <a:ext uri="{FF2B5EF4-FFF2-40B4-BE49-F238E27FC236}">
                <a16:creationId xmlns:a16="http://schemas.microsoft.com/office/drawing/2014/main" id="{AF7B1E49-CECC-F54B-315D-F43CDE2B46C0}"/>
              </a:ext>
            </a:extLst>
          </p:cNvPr>
          <p:cNvPicPr>
            <a:picLocks noChangeAspect="1"/>
          </p:cNvPicPr>
          <p:nvPr/>
        </p:nvPicPr>
        <p:blipFill>
          <a:blip r:embed="rId3"/>
          <a:stretch>
            <a:fillRect/>
          </a:stretch>
        </p:blipFill>
        <p:spPr>
          <a:xfrm>
            <a:off x="858280" y="1971158"/>
            <a:ext cx="814041" cy="819856"/>
          </a:xfrm>
          <a:prstGeom prst="rect">
            <a:avLst/>
          </a:prstGeom>
        </p:spPr>
      </p:pic>
      <p:pic>
        <p:nvPicPr>
          <p:cNvPr id="7" name="Picture 6">
            <a:extLst>
              <a:ext uri="{FF2B5EF4-FFF2-40B4-BE49-F238E27FC236}">
                <a16:creationId xmlns:a16="http://schemas.microsoft.com/office/drawing/2014/main" id="{C04308FE-32B5-D24A-0552-F2FEA4BDA10F}"/>
              </a:ext>
            </a:extLst>
          </p:cNvPr>
          <p:cNvPicPr>
            <a:picLocks noChangeAspect="1"/>
          </p:cNvPicPr>
          <p:nvPr/>
        </p:nvPicPr>
        <p:blipFill>
          <a:blip r:embed="rId4"/>
          <a:stretch>
            <a:fillRect/>
          </a:stretch>
        </p:blipFill>
        <p:spPr>
          <a:xfrm>
            <a:off x="8423209" y="2513754"/>
            <a:ext cx="8460548" cy="4573691"/>
          </a:xfrm>
          <a:prstGeom prst="rect">
            <a:avLst/>
          </a:prstGeom>
        </p:spPr>
      </p:pic>
    </p:spTree>
    <p:extLst>
      <p:ext uri="{BB962C8B-B14F-4D97-AF65-F5344CB8AC3E}">
        <p14:creationId xmlns:p14="http://schemas.microsoft.com/office/powerpoint/2010/main" val="2076212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F6D8-BC8F-B161-0B46-67C3B7191FC3}"/>
              </a:ext>
            </a:extLst>
          </p:cNvPr>
          <p:cNvSpPr>
            <a:spLocks noGrp="1"/>
          </p:cNvSpPr>
          <p:nvPr>
            <p:ph type="title"/>
          </p:nvPr>
        </p:nvSpPr>
        <p:spPr/>
        <p:txBody>
          <a:bodyPr>
            <a:normAutofit/>
          </a:bodyPr>
          <a:lstStyle/>
          <a:p>
            <a:r>
              <a:rPr lang="en-GB"/>
              <a:t>Delivery Mechanisms (Regs &amp; Guidance)</a:t>
            </a:r>
          </a:p>
        </p:txBody>
      </p:sp>
      <p:pic>
        <p:nvPicPr>
          <p:cNvPr id="4" name="Picture 3">
            <a:extLst>
              <a:ext uri="{FF2B5EF4-FFF2-40B4-BE49-F238E27FC236}">
                <a16:creationId xmlns:a16="http://schemas.microsoft.com/office/drawing/2014/main" id="{4B2A8E41-3D5A-F0CE-9EA5-8CF3D2E43783}"/>
              </a:ext>
            </a:extLst>
          </p:cNvPr>
          <p:cNvPicPr>
            <a:picLocks noChangeAspect="1"/>
          </p:cNvPicPr>
          <p:nvPr/>
        </p:nvPicPr>
        <p:blipFill>
          <a:blip r:embed="rId3"/>
          <a:stretch>
            <a:fillRect/>
          </a:stretch>
        </p:blipFill>
        <p:spPr>
          <a:xfrm>
            <a:off x="2956352" y="2494069"/>
            <a:ext cx="9613807" cy="6291713"/>
          </a:xfrm>
          <a:prstGeom prst="rect">
            <a:avLst/>
          </a:prstGeom>
        </p:spPr>
      </p:pic>
    </p:spTree>
    <p:extLst>
      <p:ext uri="{BB962C8B-B14F-4D97-AF65-F5344CB8AC3E}">
        <p14:creationId xmlns:p14="http://schemas.microsoft.com/office/powerpoint/2010/main" val="236723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F6D8-BC8F-B161-0B46-67C3B7191FC3}"/>
              </a:ext>
            </a:extLst>
          </p:cNvPr>
          <p:cNvSpPr>
            <a:spLocks noGrp="1"/>
          </p:cNvSpPr>
          <p:nvPr>
            <p:ph type="title"/>
          </p:nvPr>
        </p:nvSpPr>
        <p:spPr/>
        <p:txBody>
          <a:bodyPr>
            <a:normAutofit/>
          </a:bodyPr>
          <a:lstStyle/>
          <a:p>
            <a:r>
              <a:rPr lang="en-GB"/>
              <a:t>Delivery Mechanisms (Regs &amp; Guidance)</a:t>
            </a:r>
          </a:p>
        </p:txBody>
      </p:sp>
      <p:pic>
        <p:nvPicPr>
          <p:cNvPr id="3" name="Content Placeholder 2">
            <a:extLst>
              <a:ext uri="{FF2B5EF4-FFF2-40B4-BE49-F238E27FC236}">
                <a16:creationId xmlns:a16="http://schemas.microsoft.com/office/drawing/2014/main" id="{A923C635-C586-B7C9-03AA-7579865814AF}"/>
              </a:ext>
            </a:extLst>
          </p:cNvPr>
          <p:cNvPicPr>
            <a:picLocks noGrp="1" noChangeAspect="1"/>
          </p:cNvPicPr>
          <p:nvPr>
            <p:ph idx="1"/>
          </p:nvPr>
        </p:nvPicPr>
        <p:blipFill>
          <a:blip r:embed="rId3"/>
          <a:stretch>
            <a:fillRect/>
          </a:stretch>
        </p:blipFill>
        <p:spPr>
          <a:xfrm>
            <a:off x="2755895" y="2494069"/>
            <a:ext cx="10014722" cy="6093129"/>
          </a:xfrm>
          <a:prstGeom prst="rect">
            <a:avLst/>
          </a:prstGeom>
        </p:spPr>
      </p:pic>
    </p:spTree>
    <p:extLst>
      <p:ext uri="{BB962C8B-B14F-4D97-AF65-F5344CB8AC3E}">
        <p14:creationId xmlns:p14="http://schemas.microsoft.com/office/powerpoint/2010/main" val="188300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5B0F4-D2C0-B9F3-D543-FD472887B203}"/>
              </a:ext>
            </a:extLst>
          </p:cNvPr>
          <p:cNvPicPr>
            <a:picLocks noChangeAspect="1"/>
          </p:cNvPicPr>
          <p:nvPr/>
        </p:nvPicPr>
        <p:blipFill>
          <a:blip r:embed="rId3"/>
          <a:stretch>
            <a:fillRect/>
          </a:stretch>
        </p:blipFill>
        <p:spPr>
          <a:xfrm>
            <a:off x="2755896" y="2494070"/>
            <a:ext cx="10014722" cy="6333784"/>
          </a:xfrm>
          <a:prstGeom prst="rect">
            <a:avLst/>
          </a:prstGeom>
        </p:spPr>
      </p:pic>
      <p:sp>
        <p:nvSpPr>
          <p:cNvPr id="2" name="Title 1">
            <a:extLst>
              <a:ext uri="{FF2B5EF4-FFF2-40B4-BE49-F238E27FC236}">
                <a16:creationId xmlns:a16="http://schemas.microsoft.com/office/drawing/2014/main" id="{9372F6D8-BC8F-B161-0B46-67C3B7191FC3}"/>
              </a:ext>
            </a:extLst>
          </p:cNvPr>
          <p:cNvSpPr>
            <a:spLocks noGrp="1"/>
          </p:cNvSpPr>
          <p:nvPr>
            <p:ph type="title"/>
          </p:nvPr>
        </p:nvSpPr>
        <p:spPr/>
        <p:txBody>
          <a:bodyPr>
            <a:normAutofit/>
          </a:bodyPr>
          <a:lstStyle/>
          <a:p>
            <a:r>
              <a:rPr lang="en-GB"/>
              <a:t>Delivery Mechanisms (Regs &amp; Guidance)</a:t>
            </a:r>
          </a:p>
        </p:txBody>
      </p:sp>
    </p:spTree>
    <p:extLst>
      <p:ext uri="{BB962C8B-B14F-4D97-AF65-F5344CB8AC3E}">
        <p14:creationId xmlns:p14="http://schemas.microsoft.com/office/powerpoint/2010/main" val="1361316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8D74-F7FD-49F7-85D9-F2718D71C3B3}"/>
              </a:ext>
            </a:extLst>
          </p:cNvPr>
          <p:cNvSpPr>
            <a:spLocks noGrp="1"/>
          </p:cNvSpPr>
          <p:nvPr>
            <p:ph type="title"/>
          </p:nvPr>
        </p:nvSpPr>
        <p:spPr/>
        <p:txBody>
          <a:bodyPr>
            <a:normAutofit/>
          </a:bodyPr>
          <a:lstStyle/>
          <a:p>
            <a:r>
              <a:rPr lang="en-GB" dirty="0"/>
              <a:t>Local Development Plan 2023</a:t>
            </a:r>
          </a:p>
        </p:txBody>
      </p:sp>
      <p:sp>
        <p:nvSpPr>
          <p:cNvPr id="3" name="Content Placeholder 2">
            <a:extLst>
              <a:ext uri="{FF2B5EF4-FFF2-40B4-BE49-F238E27FC236}">
                <a16:creationId xmlns:a16="http://schemas.microsoft.com/office/drawing/2014/main" id="{F6515170-2C9D-4589-B8B7-44662B35E6B2}"/>
              </a:ext>
            </a:extLst>
          </p:cNvPr>
          <p:cNvSpPr>
            <a:spLocks noGrp="1"/>
          </p:cNvSpPr>
          <p:nvPr>
            <p:ph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br>
              <a:rPr lang="en-GB" sz="2800" b="1" dirty="0">
                <a:solidFill>
                  <a:prstClr val="black"/>
                </a:solidFill>
                <a:latin typeface="Calibri"/>
              </a:rPr>
            </a:br>
            <a:r>
              <a:rPr kumimoji="0" lang="en-GB" sz="2800" b="0" i="0" u="none" strike="noStrike" kern="1200" cap="none" spc="0" normalizeH="0" baseline="0" noProof="0" dirty="0">
                <a:ln>
                  <a:noFill/>
                </a:ln>
                <a:solidFill>
                  <a:prstClr val="black"/>
                </a:solidFill>
                <a:effectLst/>
                <a:uLnTx/>
                <a:uFillTx/>
                <a:latin typeface="Calibri"/>
                <a:ea typeface="+mn-ea"/>
                <a:cs typeface="+mn-cs"/>
              </a:rPr>
              <a:t>It has two parts;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Spatial Strategy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Planning Policies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GB" sz="2800" dirty="0">
              <a:solidFill>
                <a:prstClr val="black"/>
              </a:solidFill>
              <a:latin typeface="Calibri"/>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1" i="0" u="none" strike="noStrike" kern="1200" cap="none" spc="0" normalizeH="0" baseline="0" noProof="0" dirty="0">
                <a:ln>
                  <a:noFill/>
                </a:ln>
                <a:solidFill>
                  <a:prstClr val="black"/>
                </a:solidFill>
                <a:effectLst/>
                <a:uLnTx/>
                <a:uFillTx/>
                <a:latin typeface="Calibri"/>
                <a:ea typeface="+mn-ea"/>
                <a:cs typeface="+mn-cs"/>
              </a:rPr>
              <a:t>Important notes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GB" sz="2800" dirty="0">
                <a:solidFill>
                  <a:prstClr val="black"/>
                </a:solidFill>
                <a:latin typeface="Calibri"/>
              </a:rPr>
              <a:t>Is a material consideration in determining planning applications. </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pic>
        <p:nvPicPr>
          <p:cNvPr id="4" name="Picture 3">
            <a:extLst>
              <a:ext uri="{FF2B5EF4-FFF2-40B4-BE49-F238E27FC236}">
                <a16:creationId xmlns:a16="http://schemas.microsoft.com/office/drawing/2014/main" id="{2AB02ED0-2A8F-4FC4-96EA-D022F22F91B2}"/>
              </a:ext>
            </a:extLst>
          </p:cNvPr>
          <p:cNvPicPr>
            <a:picLocks noChangeAspect="1"/>
          </p:cNvPicPr>
          <p:nvPr/>
        </p:nvPicPr>
        <p:blipFill>
          <a:blip r:embed="rId2"/>
          <a:stretch>
            <a:fillRect/>
          </a:stretch>
        </p:blipFill>
        <p:spPr>
          <a:xfrm>
            <a:off x="8534400" y="2675707"/>
            <a:ext cx="7768429" cy="5516186"/>
          </a:xfrm>
          <a:prstGeom prst="rect">
            <a:avLst/>
          </a:prstGeom>
        </p:spPr>
      </p:pic>
    </p:spTree>
    <p:extLst>
      <p:ext uri="{BB962C8B-B14F-4D97-AF65-F5344CB8AC3E}">
        <p14:creationId xmlns:p14="http://schemas.microsoft.com/office/powerpoint/2010/main" val="281191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47C6-7ABB-49BF-B9A2-FD8A50DB248A}"/>
              </a:ext>
            </a:extLst>
          </p:cNvPr>
          <p:cNvSpPr>
            <a:spLocks noGrp="1"/>
          </p:cNvSpPr>
          <p:nvPr>
            <p:ph type="title"/>
          </p:nvPr>
        </p:nvSpPr>
        <p:spPr/>
        <p:txBody>
          <a:bodyPr/>
          <a:lstStyle/>
          <a:p>
            <a:r>
              <a:rPr lang="en-GB" dirty="0"/>
              <a:t>Spatial Strategy</a:t>
            </a:r>
          </a:p>
        </p:txBody>
      </p:sp>
      <p:sp>
        <p:nvSpPr>
          <p:cNvPr id="3" name="Content Placeholder 2">
            <a:extLst>
              <a:ext uri="{FF2B5EF4-FFF2-40B4-BE49-F238E27FC236}">
                <a16:creationId xmlns:a16="http://schemas.microsoft.com/office/drawing/2014/main" id="{7098D00C-07C7-49D0-8146-CDB06917DE9C}"/>
              </a:ext>
            </a:extLst>
          </p:cNvPr>
          <p:cNvSpPr>
            <a:spLocks noGrp="1"/>
          </p:cNvSpPr>
          <p:nvPr>
            <p:ph idx="1"/>
          </p:nvPr>
        </p:nvSpPr>
        <p:spPr>
          <a:xfrm>
            <a:off x="1672321" y="2572903"/>
            <a:ext cx="13501776" cy="6203452"/>
          </a:xfrm>
        </p:spPr>
        <p:txBody>
          <a:bodyPr/>
          <a:lstStyle/>
          <a:p>
            <a:r>
              <a:rPr lang="en-GB" sz="3600" dirty="0"/>
              <a:t>City Centre and Brownfield.</a:t>
            </a:r>
          </a:p>
          <a:p>
            <a:pPr marL="0" indent="0">
              <a:buNone/>
            </a:pPr>
            <a:endParaRPr lang="en-GB" sz="3600" dirty="0"/>
          </a:p>
          <a:p>
            <a:r>
              <a:rPr lang="en-GB" sz="3600" dirty="0"/>
              <a:t>A choice of locations and sizes of developments across the City, mostly contained within the route of the AWPR.</a:t>
            </a:r>
          </a:p>
          <a:p>
            <a:pPr marL="0" indent="0">
              <a:buNone/>
            </a:pPr>
            <a:endParaRPr lang="en-GB" sz="3600" dirty="0"/>
          </a:p>
          <a:p>
            <a:r>
              <a:rPr lang="en-GB" sz="3600" dirty="0"/>
              <a:t>Not just housing development – land identified for jobs and services</a:t>
            </a:r>
          </a:p>
          <a:p>
            <a:endParaRPr lang="en-GB" dirty="0"/>
          </a:p>
        </p:txBody>
      </p:sp>
      <p:pic>
        <p:nvPicPr>
          <p:cNvPr id="4" name="Picture 3">
            <a:extLst>
              <a:ext uri="{FF2B5EF4-FFF2-40B4-BE49-F238E27FC236}">
                <a16:creationId xmlns:a16="http://schemas.microsoft.com/office/drawing/2014/main" id="{F6BEC4F8-F820-4917-86BF-9BCADB0970ED}"/>
              </a:ext>
            </a:extLst>
          </p:cNvPr>
          <p:cNvPicPr>
            <a:picLocks noChangeAspect="1"/>
          </p:cNvPicPr>
          <p:nvPr/>
        </p:nvPicPr>
        <p:blipFill>
          <a:blip r:embed="rId2"/>
          <a:stretch>
            <a:fillRect/>
          </a:stretch>
        </p:blipFill>
        <p:spPr>
          <a:xfrm>
            <a:off x="8804396" y="2505150"/>
            <a:ext cx="6457600" cy="6641826"/>
          </a:xfrm>
          <a:prstGeom prst="rect">
            <a:avLst/>
          </a:prstGeom>
        </p:spPr>
      </p:pic>
    </p:spTree>
    <p:extLst>
      <p:ext uri="{BB962C8B-B14F-4D97-AF65-F5344CB8AC3E}">
        <p14:creationId xmlns:p14="http://schemas.microsoft.com/office/powerpoint/2010/main" val="2834886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C050-E287-CE31-D87D-4DE14CCED824}"/>
              </a:ext>
            </a:extLst>
          </p:cNvPr>
          <p:cNvSpPr>
            <a:spLocks noGrp="1"/>
          </p:cNvSpPr>
          <p:nvPr>
            <p:ph type="title"/>
          </p:nvPr>
        </p:nvSpPr>
        <p:spPr/>
        <p:txBody>
          <a:bodyPr>
            <a:normAutofit fontScale="90000"/>
          </a:bodyPr>
          <a:lstStyle/>
          <a:p>
            <a:r>
              <a:rPr lang="en-US">
                <a:latin typeface="Calibri"/>
                <a:cs typeface="Calibri"/>
              </a:rPr>
              <a:t>National Planning Framework 4 &amp; LDP 2023 </a:t>
            </a:r>
            <a:endParaRPr lang="en-GB"/>
          </a:p>
        </p:txBody>
      </p:sp>
      <p:sp>
        <p:nvSpPr>
          <p:cNvPr id="3" name="Content Placeholder 2">
            <a:extLst>
              <a:ext uri="{FF2B5EF4-FFF2-40B4-BE49-F238E27FC236}">
                <a16:creationId xmlns:a16="http://schemas.microsoft.com/office/drawing/2014/main" id="{A67DFDA5-B73D-18B0-5F0D-E852CCB78224}"/>
              </a:ext>
            </a:extLst>
          </p:cNvPr>
          <p:cNvSpPr>
            <a:spLocks noGrp="1"/>
          </p:cNvSpPr>
          <p:nvPr>
            <p:ph idx="1"/>
          </p:nvPr>
        </p:nvSpPr>
        <p:spPr/>
        <p:txBody>
          <a:bodyPr/>
          <a:lstStyle/>
          <a:p>
            <a:r>
              <a:rPr lang="en-GB"/>
              <a:t>What we will cover</a:t>
            </a:r>
          </a:p>
        </p:txBody>
      </p:sp>
      <p:sp>
        <p:nvSpPr>
          <p:cNvPr id="4" name="Content Placeholder 3">
            <a:extLst>
              <a:ext uri="{FF2B5EF4-FFF2-40B4-BE49-F238E27FC236}">
                <a16:creationId xmlns:a16="http://schemas.microsoft.com/office/drawing/2014/main" id="{AC2889A6-D3CA-D75A-BD87-4D8C35FB3F56}"/>
              </a:ext>
            </a:extLst>
          </p:cNvPr>
          <p:cNvSpPr>
            <a:spLocks noGrp="1"/>
          </p:cNvSpPr>
          <p:nvPr>
            <p:ph idx="10"/>
          </p:nvPr>
        </p:nvSpPr>
        <p:spPr/>
        <p:txBody>
          <a:bodyPr>
            <a:normAutofit fontScale="92500" lnSpcReduction="10000"/>
          </a:bodyPr>
          <a:lstStyle/>
          <a:p>
            <a:r>
              <a:rPr lang="en-GB" dirty="0"/>
              <a:t>Context </a:t>
            </a:r>
          </a:p>
          <a:p>
            <a:pPr lvl="1"/>
            <a:r>
              <a:rPr lang="en-GB" dirty="0"/>
              <a:t>Former development plan system &amp; National Planning Framework 3 (NPF3)</a:t>
            </a:r>
          </a:p>
          <a:p>
            <a:pPr lvl="1"/>
            <a:r>
              <a:rPr lang="en-GB" dirty="0"/>
              <a:t>Current development plan system &amp; National Planning Framework 4 (NPF4)</a:t>
            </a:r>
          </a:p>
          <a:p>
            <a:endParaRPr lang="en-GB" dirty="0"/>
          </a:p>
          <a:p>
            <a:r>
              <a:rPr lang="en-GB" dirty="0"/>
              <a:t>NPF4 overview</a:t>
            </a:r>
          </a:p>
          <a:p>
            <a:pPr lvl="1"/>
            <a:r>
              <a:rPr lang="en-GB" dirty="0"/>
              <a:t>Overarching priorities</a:t>
            </a:r>
          </a:p>
          <a:p>
            <a:pPr lvl="1"/>
            <a:r>
              <a:rPr lang="en-GB" dirty="0"/>
              <a:t>Policies – range and level of detail</a:t>
            </a:r>
          </a:p>
          <a:p>
            <a:pPr marL="480024" lvl="1" indent="0">
              <a:buNone/>
            </a:pPr>
            <a:endParaRPr lang="en-GB" dirty="0"/>
          </a:p>
          <a:p>
            <a:r>
              <a:rPr lang="en-GB" dirty="0"/>
              <a:t>NPF4 and wider planning reforms </a:t>
            </a:r>
          </a:p>
          <a:p>
            <a:endParaRPr lang="en-GB" dirty="0"/>
          </a:p>
          <a:p>
            <a:r>
              <a:rPr lang="en-GB" dirty="0"/>
              <a:t>ALDP 2023</a:t>
            </a:r>
          </a:p>
          <a:p>
            <a:endParaRPr lang="en-GB" dirty="0"/>
          </a:p>
          <a:p>
            <a:r>
              <a:rPr lang="en-GB" dirty="0"/>
              <a:t>ALDP 2028</a:t>
            </a:r>
          </a:p>
          <a:p>
            <a:endParaRPr lang="en-GB" dirty="0"/>
          </a:p>
        </p:txBody>
      </p:sp>
    </p:spTree>
    <p:extLst>
      <p:ext uri="{BB962C8B-B14F-4D97-AF65-F5344CB8AC3E}">
        <p14:creationId xmlns:p14="http://schemas.microsoft.com/office/powerpoint/2010/main" val="139593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F5FB-5387-41D5-B139-6FAFE8E41FA4}"/>
              </a:ext>
            </a:extLst>
          </p:cNvPr>
          <p:cNvSpPr>
            <a:spLocks noGrp="1"/>
          </p:cNvSpPr>
          <p:nvPr>
            <p:ph type="title"/>
          </p:nvPr>
        </p:nvSpPr>
        <p:spPr/>
        <p:txBody>
          <a:bodyPr/>
          <a:lstStyle/>
          <a:p>
            <a:r>
              <a:rPr lang="en-GB" dirty="0"/>
              <a:t>Planning Policies</a:t>
            </a:r>
          </a:p>
        </p:txBody>
      </p:sp>
      <p:sp>
        <p:nvSpPr>
          <p:cNvPr id="3" name="Content Placeholder 2">
            <a:extLst>
              <a:ext uri="{FF2B5EF4-FFF2-40B4-BE49-F238E27FC236}">
                <a16:creationId xmlns:a16="http://schemas.microsoft.com/office/drawing/2014/main" id="{0A9AA462-6069-4100-BD16-81EABDB7BA28}"/>
              </a:ext>
            </a:extLst>
          </p:cNvPr>
          <p:cNvSpPr>
            <a:spLocks noGrp="1"/>
          </p:cNvSpPr>
          <p:nvPr>
            <p:ph idx="1"/>
          </p:nvPr>
        </p:nvSpPr>
        <p:spPr>
          <a:xfrm>
            <a:off x="1672321" y="2572903"/>
            <a:ext cx="13501776" cy="6420268"/>
          </a:xfrm>
        </p:spPr>
        <p:txBody>
          <a:bodyPr/>
          <a:lstStyle/>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schemeClr val="tx1"/>
                </a:solidFill>
                <a:effectLst/>
                <a:uLnTx/>
                <a:uFillTx/>
                <a:latin typeface="Calibri"/>
                <a:ea typeface="+mn-ea"/>
                <a:cs typeface="+mn-cs"/>
              </a:rPr>
              <a:t>Health and Wellbeing</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Protecting and Enhancing the Natural Environment</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Quality Placemaking by Design</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Sustainable Use of Resources</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Meeting Housing and Community Needs</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The Vibrant City</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Delivering Infrastructure, Transport and Accessibility</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Supporting Business and Industrial Development</a:t>
            </a:r>
          </a:p>
          <a:p>
            <a:endParaRPr lang="en-GB" dirty="0"/>
          </a:p>
        </p:txBody>
      </p:sp>
      <p:pic>
        <p:nvPicPr>
          <p:cNvPr id="4" name="Picture 3">
            <a:extLst>
              <a:ext uri="{FF2B5EF4-FFF2-40B4-BE49-F238E27FC236}">
                <a16:creationId xmlns:a16="http://schemas.microsoft.com/office/drawing/2014/main" id="{E903E0F2-EA79-40AC-B441-5C61F2A6FBEB}"/>
              </a:ext>
            </a:extLst>
          </p:cNvPr>
          <p:cNvPicPr>
            <a:picLocks noChangeAspect="1"/>
          </p:cNvPicPr>
          <p:nvPr/>
        </p:nvPicPr>
        <p:blipFill>
          <a:blip r:embed="rId2"/>
          <a:stretch>
            <a:fillRect/>
          </a:stretch>
        </p:blipFill>
        <p:spPr>
          <a:xfrm>
            <a:off x="8963644" y="2189269"/>
            <a:ext cx="5369737" cy="6733941"/>
          </a:xfrm>
          <a:prstGeom prst="rect">
            <a:avLst/>
          </a:prstGeom>
        </p:spPr>
      </p:pic>
    </p:spTree>
    <p:extLst>
      <p:ext uri="{BB962C8B-B14F-4D97-AF65-F5344CB8AC3E}">
        <p14:creationId xmlns:p14="http://schemas.microsoft.com/office/powerpoint/2010/main" val="325400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1BBF-AAE0-431C-966B-680ACD2D5146}"/>
              </a:ext>
            </a:extLst>
          </p:cNvPr>
          <p:cNvSpPr>
            <a:spLocks noGrp="1"/>
          </p:cNvSpPr>
          <p:nvPr>
            <p:ph type="title"/>
          </p:nvPr>
        </p:nvSpPr>
        <p:spPr/>
        <p:txBody>
          <a:bodyPr/>
          <a:lstStyle/>
          <a:p>
            <a:r>
              <a:rPr lang="en-GB" dirty="0"/>
              <a:t>Proposals Map</a:t>
            </a:r>
          </a:p>
        </p:txBody>
      </p:sp>
      <p:pic>
        <p:nvPicPr>
          <p:cNvPr id="7" name="Content Placeholder 6">
            <a:extLst>
              <a:ext uri="{FF2B5EF4-FFF2-40B4-BE49-F238E27FC236}">
                <a16:creationId xmlns:a16="http://schemas.microsoft.com/office/drawing/2014/main" id="{03DF28D4-BFED-246F-1311-6EA9A3DD2F0B}"/>
              </a:ext>
            </a:extLst>
          </p:cNvPr>
          <p:cNvPicPr>
            <a:picLocks noGrp="1" noChangeAspect="1"/>
          </p:cNvPicPr>
          <p:nvPr>
            <p:ph idx="1"/>
          </p:nvPr>
        </p:nvPicPr>
        <p:blipFill>
          <a:blip r:embed="rId2"/>
          <a:stretch>
            <a:fillRect/>
          </a:stretch>
        </p:blipFill>
        <p:spPr>
          <a:xfrm>
            <a:off x="4178760" y="2573338"/>
            <a:ext cx="8487443" cy="5970587"/>
          </a:xfrm>
        </p:spPr>
      </p:pic>
    </p:spTree>
    <p:extLst>
      <p:ext uri="{BB962C8B-B14F-4D97-AF65-F5344CB8AC3E}">
        <p14:creationId xmlns:p14="http://schemas.microsoft.com/office/powerpoint/2010/main" val="189849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2697-9AD9-40A8-A9E6-C98C5483B4C9}"/>
              </a:ext>
            </a:extLst>
          </p:cNvPr>
          <p:cNvSpPr>
            <a:spLocks noGrp="1"/>
          </p:cNvSpPr>
          <p:nvPr>
            <p:ph type="title"/>
          </p:nvPr>
        </p:nvSpPr>
        <p:spPr/>
        <p:txBody>
          <a:bodyPr/>
          <a:lstStyle/>
          <a:p>
            <a:r>
              <a:rPr lang="en-GB" dirty="0"/>
              <a:t>Opportunity Sites in the LDP</a:t>
            </a:r>
          </a:p>
        </p:txBody>
      </p:sp>
      <p:sp>
        <p:nvSpPr>
          <p:cNvPr id="3" name="Content Placeholder 2">
            <a:extLst>
              <a:ext uri="{FF2B5EF4-FFF2-40B4-BE49-F238E27FC236}">
                <a16:creationId xmlns:a16="http://schemas.microsoft.com/office/drawing/2014/main" id="{501058EB-5C58-418B-98FB-333D2766D720}"/>
              </a:ext>
            </a:extLst>
          </p:cNvPr>
          <p:cNvSpPr>
            <a:spLocks noGrp="1"/>
          </p:cNvSpPr>
          <p:nvPr>
            <p:ph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4000" b="1" i="0" u="none" strike="noStrike" kern="1200" cap="none" spc="0" normalizeH="0" baseline="0" noProof="0" dirty="0">
                <a:ln>
                  <a:noFill/>
                </a:ln>
                <a:solidFill>
                  <a:prstClr val="black"/>
                </a:solidFill>
                <a:effectLst/>
                <a:uLnTx/>
                <a:uFillTx/>
                <a:latin typeface="Calibri"/>
                <a:ea typeface="+mn-ea"/>
                <a:cs typeface="+mn-cs"/>
              </a:rPr>
              <a:t>Brownfield Sites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4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4000" b="0" i="0" u="none" strike="noStrike" kern="1200" cap="none" spc="0" normalizeH="0" baseline="0" noProof="0" dirty="0">
                <a:ln>
                  <a:noFill/>
                </a:ln>
                <a:solidFill>
                  <a:prstClr val="black"/>
                </a:solidFill>
                <a:effectLst/>
                <a:uLnTx/>
                <a:uFillTx/>
                <a:latin typeface="Calibri"/>
                <a:ea typeface="+mn-ea"/>
                <a:cs typeface="+mn-cs"/>
              </a:rPr>
              <a:t>OP27 – </a:t>
            </a:r>
            <a:r>
              <a:rPr kumimoji="0" lang="en-GB" sz="4000" b="0" i="0" u="none" strike="noStrike" kern="1200" cap="none" spc="0" normalizeH="0" baseline="0" noProof="0" dirty="0" err="1">
                <a:ln>
                  <a:noFill/>
                </a:ln>
                <a:solidFill>
                  <a:prstClr val="black"/>
                </a:solidFill>
                <a:effectLst/>
                <a:uLnTx/>
                <a:uFillTx/>
                <a:latin typeface="Calibri"/>
                <a:ea typeface="+mn-ea"/>
                <a:cs typeface="+mn-cs"/>
              </a:rPr>
              <a:t>Greenfern</a:t>
            </a:r>
            <a:r>
              <a:rPr kumimoji="0" lang="en-GB" sz="4000" b="0" i="0" u="none" strike="noStrike" kern="1200" cap="none" spc="0" normalizeH="0" baseline="0" noProof="0" dirty="0">
                <a:ln>
                  <a:noFill/>
                </a:ln>
                <a:solidFill>
                  <a:prstClr val="black"/>
                </a:solidFill>
                <a:effectLst/>
                <a:uLnTx/>
                <a:uFillTx/>
                <a:latin typeface="Calibri"/>
                <a:ea typeface="+mn-ea"/>
                <a:cs typeface="+mn-cs"/>
              </a:rPr>
              <a:t> Infant School</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4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4000" b="0" i="0" u="none" strike="noStrike" kern="1200" cap="none" spc="0" normalizeH="0" baseline="0" noProof="0" dirty="0">
                <a:ln>
                  <a:noFill/>
                </a:ln>
                <a:solidFill>
                  <a:prstClr val="black"/>
                </a:solidFill>
                <a:effectLst/>
                <a:uLnTx/>
                <a:uFillTx/>
                <a:latin typeface="Calibri"/>
                <a:ea typeface="+mn-ea"/>
                <a:cs typeface="+mn-cs"/>
              </a:rPr>
              <a:t>OP36 – Charlie House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4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4000" b="0" i="0" u="none" strike="noStrike" kern="1200" cap="none" spc="0" normalizeH="0" baseline="0" noProof="0" dirty="0">
                <a:ln>
                  <a:noFill/>
                </a:ln>
                <a:solidFill>
                  <a:prstClr val="black"/>
                </a:solidFill>
                <a:effectLst/>
                <a:uLnTx/>
                <a:uFillTx/>
                <a:latin typeface="Calibri"/>
                <a:ea typeface="+mn-ea"/>
                <a:cs typeface="+mn-cs"/>
              </a:rPr>
              <a:t>OP37 </a:t>
            </a:r>
            <a:r>
              <a:rPr lang="en-GB" sz="4000" dirty="0">
                <a:solidFill>
                  <a:prstClr val="black"/>
                </a:solidFill>
                <a:latin typeface="Calibri"/>
              </a:rPr>
              <a:t>- </a:t>
            </a:r>
            <a:r>
              <a:rPr kumimoji="0" lang="en-GB" sz="4000" b="0" i="0" u="none" strike="noStrike" kern="1200" cap="none" spc="0" normalizeH="0" baseline="0" noProof="0" dirty="0">
                <a:ln>
                  <a:noFill/>
                </a:ln>
                <a:solidFill>
                  <a:prstClr val="black"/>
                </a:solidFill>
                <a:effectLst/>
                <a:uLnTx/>
                <a:uFillTx/>
                <a:latin typeface="Calibri"/>
                <a:ea typeface="+mn-ea"/>
                <a:cs typeface="+mn-cs"/>
              </a:rPr>
              <a:t>Woodend Hospital</a:t>
            </a:r>
          </a:p>
          <a:p>
            <a:endParaRPr lang="en-GB" dirty="0"/>
          </a:p>
        </p:txBody>
      </p:sp>
      <p:pic>
        <p:nvPicPr>
          <p:cNvPr id="4" name="Picture 3">
            <a:extLst>
              <a:ext uri="{FF2B5EF4-FFF2-40B4-BE49-F238E27FC236}">
                <a16:creationId xmlns:a16="http://schemas.microsoft.com/office/drawing/2014/main" id="{8939B557-F907-4DE9-AD99-1ACD401E4102}"/>
              </a:ext>
            </a:extLst>
          </p:cNvPr>
          <p:cNvPicPr>
            <a:picLocks noChangeAspect="1"/>
          </p:cNvPicPr>
          <p:nvPr/>
        </p:nvPicPr>
        <p:blipFill>
          <a:blip r:embed="rId3"/>
          <a:stretch>
            <a:fillRect/>
          </a:stretch>
        </p:blipFill>
        <p:spPr>
          <a:xfrm>
            <a:off x="8983744" y="2328421"/>
            <a:ext cx="5458120" cy="6920876"/>
          </a:xfrm>
          <a:prstGeom prst="rect">
            <a:avLst/>
          </a:prstGeom>
        </p:spPr>
      </p:pic>
    </p:spTree>
    <p:extLst>
      <p:ext uri="{BB962C8B-B14F-4D97-AF65-F5344CB8AC3E}">
        <p14:creationId xmlns:p14="http://schemas.microsoft.com/office/powerpoint/2010/main" val="418600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F903-6F58-4A48-ABB5-CFAF0369A390}"/>
              </a:ext>
            </a:extLst>
          </p:cNvPr>
          <p:cNvSpPr>
            <a:spLocks noGrp="1"/>
          </p:cNvSpPr>
          <p:nvPr>
            <p:ph type="title"/>
          </p:nvPr>
        </p:nvSpPr>
        <p:spPr/>
        <p:txBody>
          <a:bodyPr/>
          <a:lstStyle/>
          <a:p>
            <a:r>
              <a:rPr lang="en-GB" dirty="0"/>
              <a:t>Opportunity Sites in the LDP</a:t>
            </a:r>
          </a:p>
        </p:txBody>
      </p:sp>
      <p:sp>
        <p:nvSpPr>
          <p:cNvPr id="3" name="Content Placeholder 2">
            <a:extLst>
              <a:ext uri="{FF2B5EF4-FFF2-40B4-BE49-F238E27FC236}">
                <a16:creationId xmlns:a16="http://schemas.microsoft.com/office/drawing/2014/main" id="{DA6A80B6-8713-437A-B684-DC3F4E8A36FE}"/>
              </a:ext>
            </a:extLst>
          </p:cNvPr>
          <p:cNvSpPr>
            <a:spLocks noGrp="1"/>
          </p:cNvSpPr>
          <p:nvPr>
            <p:ph idx="1"/>
          </p:nvPr>
        </p:nvSpPr>
        <p:spPr>
          <a:xfrm>
            <a:off x="1672321" y="2189269"/>
            <a:ext cx="13501776" cy="6354656"/>
          </a:xfrm>
        </p:spPr>
        <p:txBody>
          <a:bodyPr numCol="1"/>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OP26 – Housing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OP29 &amp; OP63 – Business Land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OP30 – Stadium and Training Facilities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OP34 – Adjacent to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Aberdeenshire</a:t>
            </a:r>
            <a:r>
              <a:rPr kumimoji="0" lang="en-US" sz="3600" b="0" i="0" u="none" strike="noStrike" kern="1200" cap="none" spc="0" normalizeH="0" baseline="0" noProof="0" dirty="0">
                <a:ln>
                  <a:noFill/>
                </a:ln>
                <a:solidFill>
                  <a:prstClr val="black"/>
                </a:solidFill>
                <a:effectLst/>
                <a:uLnTx/>
                <a:uFillTx/>
                <a:latin typeface="Calibri"/>
                <a:ea typeface="+mn-ea"/>
                <a:cs typeface="+mn-cs"/>
              </a:rPr>
              <a:t> Development</a:t>
            </a:r>
          </a:p>
          <a:p>
            <a:endParaRPr lang="en-GB" dirty="0"/>
          </a:p>
        </p:txBody>
      </p:sp>
      <p:pic>
        <p:nvPicPr>
          <p:cNvPr id="4" name="Picture 3">
            <a:extLst>
              <a:ext uri="{FF2B5EF4-FFF2-40B4-BE49-F238E27FC236}">
                <a16:creationId xmlns:a16="http://schemas.microsoft.com/office/drawing/2014/main" id="{8CCFB4A7-7C97-4F62-9083-444FE5CA3CCD}"/>
              </a:ext>
            </a:extLst>
          </p:cNvPr>
          <p:cNvPicPr>
            <a:picLocks noChangeAspect="1"/>
          </p:cNvPicPr>
          <p:nvPr/>
        </p:nvPicPr>
        <p:blipFill>
          <a:blip r:embed="rId2"/>
          <a:stretch>
            <a:fillRect/>
          </a:stretch>
        </p:blipFill>
        <p:spPr>
          <a:xfrm>
            <a:off x="2622899" y="5205876"/>
            <a:ext cx="11083673" cy="4120748"/>
          </a:xfrm>
          <a:prstGeom prst="rect">
            <a:avLst/>
          </a:prstGeom>
        </p:spPr>
      </p:pic>
    </p:spTree>
    <p:extLst>
      <p:ext uri="{BB962C8B-B14F-4D97-AF65-F5344CB8AC3E}">
        <p14:creationId xmlns:p14="http://schemas.microsoft.com/office/powerpoint/2010/main" val="147642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C90A-9097-4F59-A148-257813989B40}"/>
              </a:ext>
            </a:extLst>
          </p:cNvPr>
          <p:cNvSpPr>
            <a:spLocks noGrp="1"/>
          </p:cNvSpPr>
          <p:nvPr>
            <p:ph type="title"/>
          </p:nvPr>
        </p:nvSpPr>
        <p:spPr/>
        <p:txBody>
          <a:bodyPr/>
          <a:lstStyle/>
          <a:p>
            <a:r>
              <a:rPr lang="en-GB" dirty="0"/>
              <a:t>City Centre Masterplan Sites</a:t>
            </a:r>
          </a:p>
        </p:txBody>
      </p:sp>
      <p:pic>
        <p:nvPicPr>
          <p:cNvPr id="4" name="Content Placeholder 3">
            <a:extLst>
              <a:ext uri="{FF2B5EF4-FFF2-40B4-BE49-F238E27FC236}">
                <a16:creationId xmlns:a16="http://schemas.microsoft.com/office/drawing/2014/main" id="{A9DF0A09-28A9-46CF-8177-BDACE7C83BD6}"/>
              </a:ext>
            </a:extLst>
          </p:cNvPr>
          <p:cNvPicPr>
            <a:picLocks noGrp="1" noChangeAspect="1"/>
          </p:cNvPicPr>
          <p:nvPr>
            <p:ph idx="1"/>
          </p:nvPr>
        </p:nvPicPr>
        <p:blipFill>
          <a:blip r:embed="rId2"/>
          <a:stretch>
            <a:fillRect/>
          </a:stretch>
        </p:blipFill>
        <p:spPr>
          <a:xfrm>
            <a:off x="3761296" y="2275685"/>
            <a:ext cx="9243148" cy="6510096"/>
          </a:xfrm>
          <a:prstGeom prst="rect">
            <a:avLst/>
          </a:prstGeom>
        </p:spPr>
      </p:pic>
    </p:spTree>
    <p:extLst>
      <p:ext uri="{BB962C8B-B14F-4D97-AF65-F5344CB8AC3E}">
        <p14:creationId xmlns:p14="http://schemas.microsoft.com/office/powerpoint/2010/main" val="1168771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0EAC-C178-4C2E-B08C-6616B8EE954C}"/>
              </a:ext>
            </a:extLst>
          </p:cNvPr>
          <p:cNvSpPr>
            <a:spLocks noGrp="1"/>
          </p:cNvSpPr>
          <p:nvPr>
            <p:ph type="title"/>
          </p:nvPr>
        </p:nvSpPr>
        <p:spPr/>
        <p:txBody>
          <a:bodyPr/>
          <a:lstStyle/>
          <a:p>
            <a:r>
              <a:rPr lang="en-GB" dirty="0"/>
              <a:t>Infrastructure </a:t>
            </a:r>
          </a:p>
        </p:txBody>
      </p:sp>
      <p:sp>
        <p:nvSpPr>
          <p:cNvPr id="3" name="Content Placeholder 2">
            <a:extLst>
              <a:ext uri="{FF2B5EF4-FFF2-40B4-BE49-F238E27FC236}">
                <a16:creationId xmlns:a16="http://schemas.microsoft.com/office/drawing/2014/main" id="{4F2FB282-BCF8-49DD-8D99-504365103EA3}"/>
              </a:ext>
            </a:extLst>
          </p:cNvPr>
          <p:cNvSpPr>
            <a:spLocks noGrp="1"/>
          </p:cNvSpPr>
          <p:nvPr>
            <p:ph idx="1"/>
          </p:nvPr>
        </p:nvSpPr>
        <p:spPr/>
        <p:txBody>
          <a:bodyPr numCol="1"/>
          <a:lstStyle/>
          <a:p>
            <a:r>
              <a:rPr lang="en-GB" sz="4000" dirty="0"/>
              <a:t>Transport, Schools, Health, Community Facilities, Green Spaces etc</a:t>
            </a:r>
          </a:p>
          <a:p>
            <a:endParaRPr lang="en-GB" dirty="0"/>
          </a:p>
          <a:p>
            <a:endParaRPr lang="en-GB" dirty="0"/>
          </a:p>
        </p:txBody>
      </p:sp>
      <p:pic>
        <p:nvPicPr>
          <p:cNvPr id="4" name="Picture 3">
            <a:extLst>
              <a:ext uri="{FF2B5EF4-FFF2-40B4-BE49-F238E27FC236}">
                <a16:creationId xmlns:a16="http://schemas.microsoft.com/office/drawing/2014/main" id="{9407143E-71C4-4AB3-91E3-D5B677669D17}"/>
              </a:ext>
            </a:extLst>
          </p:cNvPr>
          <p:cNvPicPr>
            <a:picLocks noChangeAspect="1"/>
          </p:cNvPicPr>
          <p:nvPr/>
        </p:nvPicPr>
        <p:blipFill>
          <a:blip r:embed="rId2"/>
          <a:stretch>
            <a:fillRect/>
          </a:stretch>
        </p:blipFill>
        <p:spPr>
          <a:xfrm>
            <a:off x="1535578" y="3921154"/>
            <a:ext cx="14538093" cy="4114136"/>
          </a:xfrm>
          <a:prstGeom prst="rect">
            <a:avLst/>
          </a:prstGeom>
        </p:spPr>
      </p:pic>
    </p:spTree>
    <p:extLst>
      <p:ext uri="{BB962C8B-B14F-4D97-AF65-F5344CB8AC3E}">
        <p14:creationId xmlns:p14="http://schemas.microsoft.com/office/powerpoint/2010/main" val="59658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8549-5EEF-41EB-905A-7D1A84B5DD7A}"/>
              </a:ext>
            </a:extLst>
          </p:cNvPr>
          <p:cNvSpPr>
            <a:spLocks noGrp="1"/>
          </p:cNvSpPr>
          <p:nvPr>
            <p:ph type="title"/>
          </p:nvPr>
        </p:nvSpPr>
        <p:spPr/>
        <p:txBody>
          <a:bodyPr/>
          <a:lstStyle/>
          <a:p>
            <a:r>
              <a:rPr lang="en-GB" dirty="0"/>
              <a:t>Planning Guidance and Masterplans</a:t>
            </a:r>
          </a:p>
        </p:txBody>
      </p:sp>
      <p:pic>
        <p:nvPicPr>
          <p:cNvPr id="4" name="Content Placeholder 3">
            <a:extLst>
              <a:ext uri="{FF2B5EF4-FFF2-40B4-BE49-F238E27FC236}">
                <a16:creationId xmlns:a16="http://schemas.microsoft.com/office/drawing/2014/main" id="{C834CFE4-D381-4228-BCBD-5430294517B3}"/>
              </a:ext>
            </a:extLst>
          </p:cNvPr>
          <p:cNvPicPr>
            <a:picLocks noGrp="1" noChangeAspect="1"/>
          </p:cNvPicPr>
          <p:nvPr>
            <p:ph idx="1"/>
          </p:nvPr>
        </p:nvPicPr>
        <p:blipFill>
          <a:blip r:embed="rId2"/>
          <a:stretch>
            <a:fillRect/>
          </a:stretch>
        </p:blipFill>
        <p:spPr>
          <a:xfrm>
            <a:off x="735291" y="2618775"/>
            <a:ext cx="3079625" cy="4255928"/>
          </a:xfrm>
          <a:prstGeom prst="rect">
            <a:avLst/>
          </a:prstGeom>
        </p:spPr>
      </p:pic>
      <p:pic>
        <p:nvPicPr>
          <p:cNvPr id="5" name="Picture 4">
            <a:extLst>
              <a:ext uri="{FF2B5EF4-FFF2-40B4-BE49-F238E27FC236}">
                <a16:creationId xmlns:a16="http://schemas.microsoft.com/office/drawing/2014/main" id="{41504644-0E7A-4EEE-9B0F-B1A8B54B040F}"/>
              </a:ext>
            </a:extLst>
          </p:cNvPr>
          <p:cNvPicPr>
            <a:picLocks noChangeAspect="1"/>
          </p:cNvPicPr>
          <p:nvPr/>
        </p:nvPicPr>
        <p:blipFill>
          <a:blip r:embed="rId3"/>
          <a:stretch>
            <a:fillRect/>
          </a:stretch>
        </p:blipFill>
        <p:spPr>
          <a:xfrm>
            <a:off x="9741581" y="2489890"/>
            <a:ext cx="3292305" cy="4621419"/>
          </a:xfrm>
          <a:prstGeom prst="rect">
            <a:avLst/>
          </a:prstGeom>
        </p:spPr>
      </p:pic>
      <p:pic>
        <p:nvPicPr>
          <p:cNvPr id="6" name="Picture 5">
            <a:extLst>
              <a:ext uri="{FF2B5EF4-FFF2-40B4-BE49-F238E27FC236}">
                <a16:creationId xmlns:a16="http://schemas.microsoft.com/office/drawing/2014/main" id="{BBD699D5-6985-425E-8426-8582A00C7030}"/>
              </a:ext>
            </a:extLst>
          </p:cNvPr>
          <p:cNvPicPr>
            <a:picLocks noChangeAspect="1"/>
          </p:cNvPicPr>
          <p:nvPr/>
        </p:nvPicPr>
        <p:blipFill>
          <a:blip r:embed="rId4"/>
          <a:stretch>
            <a:fillRect/>
          </a:stretch>
        </p:blipFill>
        <p:spPr>
          <a:xfrm>
            <a:off x="4489248" y="2189269"/>
            <a:ext cx="4578000" cy="3013121"/>
          </a:xfrm>
          <a:prstGeom prst="rect">
            <a:avLst/>
          </a:prstGeom>
        </p:spPr>
      </p:pic>
      <p:pic>
        <p:nvPicPr>
          <p:cNvPr id="7" name="Picture 6">
            <a:extLst>
              <a:ext uri="{FF2B5EF4-FFF2-40B4-BE49-F238E27FC236}">
                <a16:creationId xmlns:a16="http://schemas.microsoft.com/office/drawing/2014/main" id="{64FF81F0-CCB6-49EB-BAC7-57E01377B8DC}"/>
              </a:ext>
            </a:extLst>
          </p:cNvPr>
          <p:cNvPicPr>
            <a:picLocks noChangeAspect="1"/>
          </p:cNvPicPr>
          <p:nvPr/>
        </p:nvPicPr>
        <p:blipFill>
          <a:blip r:embed="rId5"/>
          <a:stretch>
            <a:fillRect/>
          </a:stretch>
        </p:blipFill>
        <p:spPr>
          <a:xfrm>
            <a:off x="4034914" y="5962031"/>
            <a:ext cx="4841919" cy="3436493"/>
          </a:xfrm>
          <a:prstGeom prst="rect">
            <a:avLst/>
          </a:prstGeom>
        </p:spPr>
      </p:pic>
      <p:pic>
        <p:nvPicPr>
          <p:cNvPr id="8" name="Picture 7">
            <a:extLst>
              <a:ext uri="{FF2B5EF4-FFF2-40B4-BE49-F238E27FC236}">
                <a16:creationId xmlns:a16="http://schemas.microsoft.com/office/drawing/2014/main" id="{365604E3-E0D7-4BAC-80C8-426B3641501F}"/>
              </a:ext>
            </a:extLst>
          </p:cNvPr>
          <p:cNvPicPr>
            <a:picLocks noChangeAspect="1"/>
          </p:cNvPicPr>
          <p:nvPr/>
        </p:nvPicPr>
        <p:blipFill>
          <a:blip r:embed="rId6"/>
          <a:stretch>
            <a:fillRect/>
          </a:stretch>
        </p:blipFill>
        <p:spPr>
          <a:xfrm>
            <a:off x="13418076" y="3554426"/>
            <a:ext cx="3292305" cy="4468807"/>
          </a:xfrm>
          <a:prstGeom prst="rect">
            <a:avLst/>
          </a:prstGeom>
        </p:spPr>
      </p:pic>
    </p:spTree>
    <p:extLst>
      <p:ext uri="{BB962C8B-B14F-4D97-AF65-F5344CB8AC3E}">
        <p14:creationId xmlns:p14="http://schemas.microsoft.com/office/powerpoint/2010/main" val="5381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E019-0A3B-1F9E-07E8-639E1FE649B3}"/>
              </a:ext>
            </a:extLst>
          </p:cNvPr>
          <p:cNvSpPr>
            <a:spLocks noGrp="1"/>
          </p:cNvSpPr>
          <p:nvPr>
            <p:ph type="title"/>
          </p:nvPr>
        </p:nvSpPr>
        <p:spPr/>
        <p:txBody>
          <a:bodyPr/>
          <a:lstStyle/>
          <a:p>
            <a:r>
              <a:rPr lang="en-GB"/>
              <a:t>NPF4 and ALDP – the relationship </a:t>
            </a:r>
          </a:p>
        </p:txBody>
      </p:sp>
      <p:sp>
        <p:nvSpPr>
          <p:cNvPr id="3" name="Content Placeholder 2">
            <a:extLst>
              <a:ext uri="{FF2B5EF4-FFF2-40B4-BE49-F238E27FC236}">
                <a16:creationId xmlns:a16="http://schemas.microsoft.com/office/drawing/2014/main" id="{43405FA5-F35D-A884-F8D6-0AA361091BB1}"/>
              </a:ext>
            </a:extLst>
          </p:cNvPr>
          <p:cNvSpPr>
            <a:spLocks noGrp="1"/>
          </p:cNvSpPr>
          <p:nvPr>
            <p:ph idx="1"/>
          </p:nvPr>
        </p:nvSpPr>
        <p:spPr/>
        <p:txBody>
          <a:bodyPr numCol="2"/>
          <a:lstStyle/>
          <a:p>
            <a:endParaRPr lang="en-GB" sz="1800"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GB" dirty="0">
                <a:ea typeface="Times New Roman" panose="02020603050405020304" pitchFamily="18" charset="0"/>
              </a:rPr>
              <a:t>Transition period between two Acts </a:t>
            </a:r>
          </a:p>
          <a:p>
            <a:pPr marL="285750" indent="-285750">
              <a:buFont typeface="Arial" panose="020B0604020202020204" pitchFamily="34" charset="0"/>
              <a:buChar char="•"/>
            </a:pPr>
            <a:endParaRPr lang="en-GB" dirty="0">
              <a:ea typeface="Times New Roman" panose="02020603050405020304" pitchFamily="18" charset="0"/>
            </a:endParaRPr>
          </a:p>
          <a:p>
            <a:pPr marL="285750" indent="-285750">
              <a:buFont typeface="Arial" panose="020B0604020202020204" pitchFamily="34" charset="0"/>
              <a:buChar char="•"/>
            </a:pPr>
            <a:r>
              <a:rPr lang="en-GB" dirty="0">
                <a:effectLst/>
                <a:latin typeface="Calibri" panose="020F0502020204030204" pitchFamily="34" charset="0"/>
                <a:ea typeface="Times New Roman" panose="02020603050405020304" pitchFamily="18" charset="0"/>
              </a:rPr>
              <a:t>By 2028 we will be fully under the Planning (Scotland) Act 2019</a:t>
            </a:r>
          </a:p>
          <a:p>
            <a:pPr marL="285750" indent="-285750">
              <a:buFont typeface="Arial" panose="020B0604020202020204" pitchFamily="34" charset="0"/>
              <a:buChar char="•"/>
            </a:pPr>
            <a:endParaRPr lang="en-GB"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GB" dirty="0">
                <a:effectLst/>
                <a:latin typeface="Calibri" panose="020F0502020204030204" pitchFamily="34" charset="0"/>
                <a:ea typeface="Times New Roman" panose="02020603050405020304" pitchFamily="18" charset="0"/>
              </a:rPr>
              <a:t>Incompatibility? </a:t>
            </a:r>
          </a:p>
          <a:p>
            <a:endParaRPr lang="en-GB" dirty="0">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GB" dirty="0"/>
              <a:t>Which has greater weight </a:t>
            </a:r>
          </a:p>
          <a:p>
            <a:endParaRPr lang="en-GB" sz="1800" dirty="0"/>
          </a:p>
          <a:p>
            <a:pPr marL="285750" indent="-285750">
              <a:buFont typeface="Arial" panose="020B0604020202020204" pitchFamily="34" charset="0"/>
              <a:buChar char="•"/>
            </a:pPr>
            <a:r>
              <a:rPr lang="en-GB" dirty="0"/>
              <a:t>Silent areas </a:t>
            </a:r>
          </a:p>
          <a:p>
            <a:endParaRPr lang="en-GB" dirty="0"/>
          </a:p>
          <a:p>
            <a:pPr marL="285750" indent="-285750">
              <a:buFont typeface="Arial" panose="020B0604020202020204" pitchFamily="34" charset="0"/>
              <a:buChar char="•"/>
            </a:pPr>
            <a:r>
              <a:rPr lang="en-GB" dirty="0"/>
              <a:t>Further secondary legislation and guidance </a:t>
            </a:r>
          </a:p>
          <a:p>
            <a:pPr marL="285750" indent="-285750">
              <a:buFont typeface="Arial" panose="020B0604020202020204" pitchFamily="34" charset="0"/>
              <a:buChar char="•"/>
            </a:pPr>
            <a:endParaRPr lang="en-GB" dirty="0"/>
          </a:p>
        </p:txBody>
      </p:sp>
      <p:pic>
        <p:nvPicPr>
          <p:cNvPr id="5" name="Content Placeholder 3">
            <a:extLst>
              <a:ext uri="{FF2B5EF4-FFF2-40B4-BE49-F238E27FC236}">
                <a16:creationId xmlns:a16="http://schemas.microsoft.com/office/drawing/2014/main" id="{30F5D1ED-80D9-4733-4D84-30BA0D8E70DD}"/>
              </a:ext>
            </a:extLst>
          </p:cNvPr>
          <p:cNvPicPr>
            <a:picLocks noChangeAspect="1"/>
          </p:cNvPicPr>
          <p:nvPr/>
        </p:nvPicPr>
        <p:blipFill>
          <a:blip r:embed="rId3"/>
          <a:stretch>
            <a:fillRect/>
          </a:stretch>
        </p:blipFill>
        <p:spPr>
          <a:xfrm>
            <a:off x="8423209" y="2374231"/>
            <a:ext cx="7886040" cy="5630780"/>
          </a:xfrm>
          <a:prstGeom prst="rect">
            <a:avLst/>
          </a:prstGeom>
        </p:spPr>
      </p:pic>
      <p:sp>
        <p:nvSpPr>
          <p:cNvPr id="6" name="TextBox 5">
            <a:extLst>
              <a:ext uri="{FF2B5EF4-FFF2-40B4-BE49-F238E27FC236}">
                <a16:creationId xmlns:a16="http://schemas.microsoft.com/office/drawing/2014/main" id="{C31A32B3-F14B-915F-7BF3-FB7406785E79}"/>
              </a:ext>
            </a:extLst>
          </p:cNvPr>
          <p:cNvSpPr txBox="1"/>
          <p:nvPr/>
        </p:nvSpPr>
        <p:spPr>
          <a:xfrm>
            <a:off x="8534400" y="8189982"/>
            <a:ext cx="7235581" cy="707886"/>
          </a:xfrm>
          <a:prstGeom prst="rect">
            <a:avLst/>
          </a:prstGeom>
          <a:noFill/>
        </p:spPr>
        <p:txBody>
          <a:bodyPr wrap="square" rtlCol="0">
            <a:spAutoFit/>
          </a:bodyPr>
          <a:lstStyle/>
          <a:p>
            <a:r>
              <a:rPr lang="en-GB" sz="1000"/>
              <a:t>c/o Place and wellbeing: integrating land use planning and public health in Scotland </a:t>
            </a:r>
          </a:p>
          <a:p>
            <a:r>
              <a:rPr lang="en-GB" sz="1000">
                <a:hlinkClick r:id="rId4"/>
              </a:rPr>
              <a:t>https://www.improvementservice.org.uk/__data/assets/pdf_file/0029/26876/place-and-wellbeing-integrating-land-use-planning-final.pdf</a:t>
            </a:r>
            <a:r>
              <a:rPr lang="en-GB" sz="1000"/>
              <a:t> </a:t>
            </a:r>
            <a:br>
              <a:rPr lang="en-GB" sz="1000"/>
            </a:br>
            <a:endParaRPr lang="en-GB" sz="1000"/>
          </a:p>
        </p:txBody>
      </p:sp>
    </p:spTree>
    <p:extLst>
      <p:ext uri="{BB962C8B-B14F-4D97-AF65-F5344CB8AC3E}">
        <p14:creationId xmlns:p14="http://schemas.microsoft.com/office/powerpoint/2010/main" val="1018628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5DA0D-4BFB-4C90-9AD2-25D391096310}"/>
              </a:ext>
            </a:extLst>
          </p:cNvPr>
          <p:cNvSpPr>
            <a:spLocks noGrp="1"/>
          </p:cNvSpPr>
          <p:nvPr>
            <p:ph type="title"/>
          </p:nvPr>
        </p:nvSpPr>
        <p:spPr/>
        <p:txBody>
          <a:bodyPr>
            <a:normAutofit fontScale="90000"/>
          </a:bodyPr>
          <a:lstStyle/>
          <a:p>
            <a:r>
              <a:rPr lang="en-GB" dirty="0"/>
              <a:t>Aberdeen Local Development Plan 2028 - Timeline</a:t>
            </a:r>
          </a:p>
        </p:txBody>
      </p:sp>
      <p:sp>
        <p:nvSpPr>
          <p:cNvPr id="3" name="Content Placeholder 2">
            <a:extLst>
              <a:ext uri="{FF2B5EF4-FFF2-40B4-BE49-F238E27FC236}">
                <a16:creationId xmlns:a16="http://schemas.microsoft.com/office/drawing/2014/main" id="{6D03BA64-9266-4BD9-8F62-5CE22F3F3DCF}"/>
              </a:ext>
            </a:extLst>
          </p:cNvPr>
          <p:cNvSpPr>
            <a:spLocks noGrp="1"/>
          </p:cNvSpPr>
          <p:nvPr>
            <p:ph idx="1"/>
          </p:nvPr>
        </p:nvSpPr>
        <p:spPr/>
        <p:txBody>
          <a:bodyPr numCol="1">
            <a:noAutofit/>
          </a:bodyPr>
          <a:lstStyle/>
          <a:p>
            <a:r>
              <a:rPr lang="en-GB" sz="2800" dirty="0"/>
              <a:t>			Development Plan Scheme     			July 2023</a:t>
            </a:r>
          </a:p>
          <a:p>
            <a:endParaRPr lang="en-GB" sz="2800" dirty="0"/>
          </a:p>
          <a:p>
            <a:r>
              <a:rPr lang="en-GB" sz="2800" dirty="0"/>
              <a:t>Stage 1  	Evidence Report 						Q2 2023 – Q3 2024 </a:t>
            </a:r>
          </a:p>
          <a:p>
            <a:pPr algn="just"/>
            <a:r>
              <a:rPr lang="en-GB" sz="1800" dirty="0"/>
              <a:t>														(July-September 2023 to October-December 2024)</a:t>
            </a:r>
            <a:endParaRPr lang="en-GB" sz="1800" dirty="0">
              <a:solidFill>
                <a:srgbClr val="FF0000"/>
              </a:solidFill>
            </a:endParaRPr>
          </a:p>
          <a:p>
            <a:r>
              <a:rPr lang="en-GB" sz="2800" dirty="0"/>
              <a:t>Stage 2	Gate Check / Call for Ideas 	     	     	Q3 2024 – Q1 2025 </a:t>
            </a:r>
          </a:p>
          <a:p>
            <a:r>
              <a:rPr lang="en-GB" sz="1800" dirty="0"/>
              <a:t>														(October-December 2024 to April-June 2025)</a:t>
            </a:r>
            <a:endParaRPr lang="en-GB" dirty="0"/>
          </a:p>
          <a:p>
            <a:r>
              <a:rPr lang="en-GB" sz="2800" dirty="0"/>
              <a:t>Stage 3	Proposed Plan Preparation 			Q1 2025 – Q1 2026</a:t>
            </a:r>
          </a:p>
          <a:p>
            <a:pPr algn="just"/>
            <a:r>
              <a:rPr lang="en-GB" sz="1800" dirty="0"/>
              <a:t>														(April-June 2025 to April-June 26)	</a:t>
            </a:r>
            <a:r>
              <a:rPr lang="en-GB" sz="1800" dirty="0">
                <a:highlight>
                  <a:srgbClr val="FFFF00"/>
                </a:highlight>
              </a:rPr>
              <a:t>     					</a:t>
            </a:r>
          </a:p>
          <a:p>
            <a:r>
              <a:rPr lang="en-GB" sz="2800" dirty="0">
                <a:solidFill>
                  <a:schemeClr val="tx1"/>
                </a:solidFill>
              </a:rPr>
              <a:t>Stage 4	Consultation and Modifications 	     	Q1 2026 – Q1 2027</a:t>
            </a:r>
          </a:p>
          <a:p>
            <a:r>
              <a:rPr lang="en-GB" sz="1800" dirty="0"/>
              <a:t>														(April-June 2026 to April-June 2027)</a:t>
            </a:r>
            <a:r>
              <a:rPr lang="en-GB" sz="1800" dirty="0">
                <a:highlight>
                  <a:srgbClr val="FFFF00"/>
                </a:highlight>
              </a:rPr>
              <a:t>													</a:t>
            </a:r>
          </a:p>
          <a:p>
            <a:r>
              <a:rPr lang="en-GB" sz="2800" dirty="0"/>
              <a:t>Stage 5	Examination and Adoption 	  		Q1 2027 – Q1 2028</a:t>
            </a:r>
          </a:p>
          <a:p>
            <a:pPr marL="0" indent="0">
              <a:buNone/>
            </a:pPr>
            <a:r>
              <a:rPr lang="en-GB" sz="1800" dirty="0"/>
              <a:t>														(April-June 2027 </a:t>
            </a:r>
            <a:r>
              <a:rPr lang="en-GB" sz="1800"/>
              <a:t>to April-June </a:t>
            </a:r>
            <a:r>
              <a:rPr lang="en-GB" sz="1800" dirty="0"/>
              <a:t>2028)</a:t>
            </a:r>
          </a:p>
        </p:txBody>
      </p:sp>
    </p:spTree>
    <p:extLst>
      <p:ext uri="{BB962C8B-B14F-4D97-AF65-F5344CB8AC3E}">
        <p14:creationId xmlns:p14="http://schemas.microsoft.com/office/powerpoint/2010/main" val="2947098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654A-7655-A54A-0208-3FF5B2B85911}"/>
              </a:ext>
            </a:extLst>
          </p:cNvPr>
          <p:cNvSpPr>
            <a:spLocks noGrp="1"/>
          </p:cNvSpPr>
          <p:nvPr>
            <p:ph type="title"/>
          </p:nvPr>
        </p:nvSpPr>
        <p:spPr>
          <a:xfrm>
            <a:off x="963613" y="3066473"/>
            <a:ext cx="10529800" cy="1127486"/>
          </a:xfrm>
        </p:spPr>
        <p:txBody>
          <a:bodyPr/>
          <a:lstStyle/>
          <a:p>
            <a:r>
              <a:rPr lang="en-GB"/>
              <a:t>               Any Questions? </a:t>
            </a:r>
          </a:p>
        </p:txBody>
      </p:sp>
      <p:sp>
        <p:nvSpPr>
          <p:cNvPr id="3" name="Text Placeholder 2">
            <a:extLst>
              <a:ext uri="{FF2B5EF4-FFF2-40B4-BE49-F238E27FC236}">
                <a16:creationId xmlns:a16="http://schemas.microsoft.com/office/drawing/2014/main" id="{196DEFC1-65B1-EEF4-6EF4-9B4637E0F14B}"/>
              </a:ext>
            </a:extLst>
          </p:cNvPr>
          <p:cNvSpPr>
            <a:spLocks noGrp="1"/>
          </p:cNvSpPr>
          <p:nvPr>
            <p:ph type="body" sz="quarter" idx="10"/>
          </p:nvPr>
        </p:nvSpPr>
        <p:spPr>
          <a:xfrm>
            <a:off x="963613" y="4914968"/>
            <a:ext cx="10529800" cy="1127486"/>
          </a:xfrm>
        </p:spPr>
        <p:txBody>
          <a:bodyPr>
            <a:normAutofit lnSpcReduction="10000"/>
          </a:bodyPr>
          <a:lstStyle/>
          <a:p>
            <a:pPr marL="0" indent="0">
              <a:buNone/>
            </a:pPr>
            <a:r>
              <a:rPr lang="en-GB" sz="2000" dirty="0"/>
              <a:t>David Berry – dberry@aberdeencity.gov.uk </a:t>
            </a:r>
          </a:p>
          <a:p>
            <a:pPr marL="0" indent="0">
              <a:buNone/>
            </a:pPr>
            <a:r>
              <a:rPr lang="en-GB" sz="2000" dirty="0"/>
              <a:t>Donna Laing – dlaing@aberdeencity.gov.uk </a:t>
            </a:r>
          </a:p>
          <a:p>
            <a:pPr marL="0" indent="0">
              <a:buNone/>
            </a:pPr>
            <a:r>
              <a:rPr lang="en-GB" sz="2000" dirty="0"/>
              <a:t>LDP team  - LDP@aberdeencity.gov.uk </a:t>
            </a:r>
          </a:p>
          <a:p>
            <a:endParaRPr lang="en-GB" dirty="0"/>
          </a:p>
        </p:txBody>
      </p:sp>
    </p:spTree>
    <p:extLst>
      <p:ext uri="{BB962C8B-B14F-4D97-AF65-F5344CB8AC3E}">
        <p14:creationId xmlns:p14="http://schemas.microsoft.com/office/powerpoint/2010/main" val="81843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59F7-3FEB-2D51-299B-512355920BCC}"/>
              </a:ext>
            </a:extLst>
          </p:cNvPr>
          <p:cNvSpPr>
            <a:spLocks noGrp="1"/>
          </p:cNvSpPr>
          <p:nvPr>
            <p:ph type="title"/>
          </p:nvPr>
        </p:nvSpPr>
        <p:spPr/>
        <p:txBody>
          <a:bodyPr>
            <a:normAutofit/>
          </a:bodyPr>
          <a:lstStyle/>
          <a:p>
            <a:r>
              <a:rPr lang="en-GB"/>
              <a:t>Former Development Plan System &amp; NPF3</a:t>
            </a:r>
          </a:p>
        </p:txBody>
      </p:sp>
      <p:sp>
        <p:nvSpPr>
          <p:cNvPr id="8" name="TextBox 7">
            <a:extLst>
              <a:ext uri="{FF2B5EF4-FFF2-40B4-BE49-F238E27FC236}">
                <a16:creationId xmlns:a16="http://schemas.microsoft.com/office/drawing/2014/main" id="{972FC75D-E20C-0CDE-4498-861EC15C1242}"/>
              </a:ext>
            </a:extLst>
          </p:cNvPr>
          <p:cNvSpPr txBox="1"/>
          <p:nvPr/>
        </p:nvSpPr>
        <p:spPr>
          <a:xfrm>
            <a:off x="3103297" y="8376400"/>
            <a:ext cx="1267692" cy="461665"/>
          </a:xfrm>
          <a:prstGeom prst="rect">
            <a:avLst/>
          </a:prstGeom>
          <a:noFill/>
        </p:spPr>
        <p:txBody>
          <a:bodyPr wrap="square" rtlCol="0">
            <a:spAutoFit/>
          </a:bodyPr>
          <a:lstStyle/>
          <a:p>
            <a:pPr algn="l"/>
            <a:r>
              <a:rPr lang="en-GB" sz="2400">
                <a:solidFill>
                  <a:schemeClr val="bg2">
                    <a:lumMod val="25000"/>
                  </a:schemeClr>
                </a:solidFill>
                <a:latin typeface="Calibri" panose="020F0502020204030204" pitchFamily="34" charset="0"/>
                <a:cs typeface="Calibri" panose="020F0502020204030204" pitchFamily="34" charset="0"/>
              </a:rPr>
              <a:t>National</a:t>
            </a:r>
          </a:p>
        </p:txBody>
      </p:sp>
      <p:sp>
        <p:nvSpPr>
          <p:cNvPr id="9" name="TextBox 8">
            <a:extLst>
              <a:ext uri="{FF2B5EF4-FFF2-40B4-BE49-F238E27FC236}">
                <a16:creationId xmlns:a16="http://schemas.microsoft.com/office/drawing/2014/main" id="{F1E86C53-A99F-CF30-5091-200A17DA90CF}"/>
              </a:ext>
            </a:extLst>
          </p:cNvPr>
          <p:cNvSpPr txBox="1"/>
          <p:nvPr/>
        </p:nvSpPr>
        <p:spPr>
          <a:xfrm>
            <a:off x="7890056" y="8376401"/>
            <a:ext cx="1267691" cy="461665"/>
          </a:xfrm>
          <a:prstGeom prst="rect">
            <a:avLst/>
          </a:prstGeom>
          <a:noFill/>
        </p:spPr>
        <p:txBody>
          <a:bodyPr wrap="square" rtlCol="0">
            <a:spAutoFit/>
          </a:bodyPr>
          <a:lstStyle/>
          <a:p>
            <a:pPr algn="l"/>
            <a:r>
              <a:rPr lang="en-GB" sz="2400">
                <a:solidFill>
                  <a:schemeClr val="bg2">
                    <a:lumMod val="25000"/>
                  </a:schemeClr>
                </a:solidFill>
                <a:latin typeface="Calibri" panose="020F0502020204030204" pitchFamily="34" charset="0"/>
                <a:cs typeface="Calibri" panose="020F0502020204030204" pitchFamily="34" charset="0"/>
              </a:rPr>
              <a:t>Regional</a:t>
            </a:r>
          </a:p>
        </p:txBody>
      </p:sp>
      <p:sp>
        <p:nvSpPr>
          <p:cNvPr id="10" name="TextBox 9">
            <a:extLst>
              <a:ext uri="{FF2B5EF4-FFF2-40B4-BE49-F238E27FC236}">
                <a16:creationId xmlns:a16="http://schemas.microsoft.com/office/drawing/2014/main" id="{8C5BD074-C2B7-BAE7-9CB7-15ABD6BF7EA6}"/>
              </a:ext>
            </a:extLst>
          </p:cNvPr>
          <p:cNvSpPr txBox="1"/>
          <p:nvPr/>
        </p:nvSpPr>
        <p:spPr>
          <a:xfrm>
            <a:off x="13212947" y="8376401"/>
            <a:ext cx="865910" cy="461665"/>
          </a:xfrm>
          <a:prstGeom prst="rect">
            <a:avLst/>
          </a:prstGeom>
          <a:noFill/>
        </p:spPr>
        <p:txBody>
          <a:bodyPr wrap="square" rtlCol="0">
            <a:spAutoFit/>
          </a:bodyPr>
          <a:lstStyle/>
          <a:p>
            <a:pPr algn="l"/>
            <a:r>
              <a:rPr lang="en-GB" sz="2400">
                <a:solidFill>
                  <a:schemeClr val="bg2">
                    <a:lumMod val="25000"/>
                  </a:schemeClr>
                </a:solidFill>
                <a:latin typeface="Calibri" panose="020F0502020204030204" pitchFamily="34" charset="0"/>
                <a:cs typeface="Calibri" panose="020F0502020204030204" pitchFamily="34" charset="0"/>
              </a:rPr>
              <a:t>Local</a:t>
            </a:r>
          </a:p>
        </p:txBody>
      </p:sp>
      <p:pic>
        <p:nvPicPr>
          <p:cNvPr id="12" name="Picture 11">
            <a:extLst>
              <a:ext uri="{FF2B5EF4-FFF2-40B4-BE49-F238E27FC236}">
                <a16:creationId xmlns:a16="http://schemas.microsoft.com/office/drawing/2014/main" id="{1DDEE65A-A75B-C72C-2FC9-EEEF55B384EA}"/>
              </a:ext>
            </a:extLst>
          </p:cNvPr>
          <p:cNvPicPr>
            <a:picLocks noChangeAspect="1"/>
          </p:cNvPicPr>
          <p:nvPr/>
        </p:nvPicPr>
        <p:blipFill>
          <a:blip r:embed="rId2"/>
          <a:stretch>
            <a:fillRect/>
          </a:stretch>
        </p:blipFill>
        <p:spPr>
          <a:xfrm>
            <a:off x="6098176" y="2420101"/>
            <a:ext cx="4851450" cy="3406608"/>
          </a:xfrm>
          <a:prstGeom prst="rect">
            <a:avLst/>
          </a:prstGeom>
          <a:ln>
            <a:solidFill>
              <a:schemeClr val="tx1"/>
            </a:solidFill>
          </a:ln>
        </p:spPr>
      </p:pic>
      <p:pic>
        <p:nvPicPr>
          <p:cNvPr id="14" name="Picture 13">
            <a:extLst>
              <a:ext uri="{FF2B5EF4-FFF2-40B4-BE49-F238E27FC236}">
                <a16:creationId xmlns:a16="http://schemas.microsoft.com/office/drawing/2014/main" id="{6C88271C-D8F3-7470-B830-32D4289F3A20}"/>
              </a:ext>
            </a:extLst>
          </p:cNvPr>
          <p:cNvPicPr>
            <a:picLocks noChangeAspect="1"/>
          </p:cNvPicPr>
          <p:nvPr/>
        </p:nvPicPr>
        <p:blipFill>
          <a:blip r:embed="rId3"/>
          <a:stretch>
            <a:fillRect/>
          </a:stretch>
        </p:blipFill>
        <p:spPr>
          <a:xfrm>
            <a:off x="11224841" y="2420101"/>
            <a:ext cx="4205756" cy="5956300"/>
          </a:xfrm>
          <a:prstGeom prst="rect">
            <a:avLst/>
          </a:prstGeom>
          <a:ln>
            <a:solidFill>
              <a:schemeClr val="tx1"/>
            </a:solidFill>
          </a:ln>
        </p:spPr>
      </p:pic>
      <p:sp>
        <p:nvSpPr>
          <p:cNvPr id="18" name="Rectangle 17">
            <a:extLst>
              <a:ext uri="{FF2B5EF4-FFF2-40B4-BE49-F238E27FC236}">
                <a16:creationId xmlns:a16="http://schemas.microsoft.com/office/drawing/2014/main" id="{3061C123-C2F5-A32A-0026-082577C3C779}"/>
              </a:ext>
            </a:extLst>
          </p:cNvPr>
          <p:cNvSpPr/>
          <p:nvPr/>
        </p:nvSpPr>
        <p:spPr>
          <a:xfrm>
            <a:off x="5975928" y="2374880"/>
            <a:ext cx="9580448" cy="6556684"/>
          </a:xfrm>
          <a:prstGeom prst="rect">
            <a:avLst/>
          </a:prstGeom>
          <a:noFill/>
          <a:ln w="57150">
            <a:solidFill>
              <a:schemeClr val="tx1">
                <a:lumMod val="90000"/>
                <a:lumOff val="1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sp>
        <p:nvSpPr>
          <p:cNvPr id="19" name="TextBox 18">
            <a:extLst>
              <a:ext uri="{FF2B5EF4-FFF2-40B4-BE49-F238E27FC236}">
                <a16:creationId xmlns:a16="http://schemas.microsoft.com/office/drawing/2014/main" id="{B5F2119C-FD39-6333-7A7B-F36F59CBDEE8}"/>
              </a:ext>
            </a:extLst>
          </p:cNvPr>
          <p:cNvSpPr txBox="1"/>
          <p:nvPr/>
        </p:nvSpPr>
        <p:spPr>
          <a:xfrm>
            <a:off x="5822963" y="9023677"/>
            <a:ext cx="4204447" cy="461665"/>
          </a:xfrm>
          <a:prstGeom prst="rect">
            <a:avLst/>
          </a:prstGeom>
          <a:noFill/>
        </p:spPr>
        <p:txBody>
          <a:bodyPr wrap="square" rtlCol="0">
            <a:spAutoFit/>
          </a:bodyPr>
          <a:lstStyle/>
          <a:p>
            <a:pPr algn="l"/>
            <a:r>
              <a:rPr lang="en-GB" sz="2400" b="1">
                <a:solidFill>
                  <a:schemeClr val="tx1">
                    <a:lumMod val="90000"/>
                    <a:lumOff val="10000"/>
                  </a:schemeClr>
                </a:solidFill>
                <a:latin typeface="Calibri" panose="020F0502020204030204" pitchFamily="34" charset="0"/>
                <a:cs typeface="Calibri" panose="020F0502020204030204" pitchFamily="34" charset="0"/>
              </a:rPr>
              <a:t>Statutory ‘Development Plan’</a:t>
            </a:r>
          </a:p>
        </p:txBody>
      </p:sp>
      <p:pic>
        <p:nvPicPr>
          <p:cNvPr id="5" name="Content Placeholder 6">
            <a:extLst>
              <a:ext uri="{FF2B5EF4-FFF2-40B4-BE49-F238E27FC236}">
                <a16:creationId xmlns:a16="http://schemas.microsoft.com/office/drawing/2014/main" id="{205D16A3-C718-1B62-E16F-2E83141B15D6}"/>
              </a:ext>
            </a:extLst>
          </p:cNvPr>
          <p:cNvPicPr>
            <a:picLocks noChangeAspect="1"/>
          </p:cNvPicPr>
          <p:nvPr/>
        </p:nvPicPr>
        <p:blipFill>
          <a:blip r:embed="rId4"/>
          <a:stretch>
            <a:fillRect/>
          </a:stretch>
        </p:blipFill>
        <p:spPr>
          <a:xfrm>
            <a:off x="1651323" y="2420101"/>
            <a:ext cx="2719666" cy="3883160"/>
          </a:xfrm>
          <a:prstGeom prst="rect">
            <a:avLst/>
          </a:prstGeom>
          <a:ln>
            <a:solidFill>
              <a:schemeClr val="tx1"/>
            </a:solidFill>
          </a:ln>
        </p:spPr>
      </p:pic>
      <p:pic>
        <p:nvPicPr>
          <p:cNvPr id="6" name="Picture 5">
            <a:extLst>
              <a:ext uri="{FF2B5EF4-FFF2-40B4-BE49-F238E27FC236}">
                <a16:creationId xmlns:a16="http://schemas.microsoft.com/office/drawing/2014/main" id="{4FFA5831-D7B1-3258-E52B-EABDFE351114}"/>
              </a:ext>
            </a:extLst>
          </p:cNvPr>
          <p:cNvPicPr>
            <a:picLocks noChangeAspect="1"/>
          </p:cNvPicPr>
          <p:nvPr/>
        </p:nvPicPr>
        <p:blipFill>
          <a:blip r:embed="rId5"/>
          <a:stretch>
            <a:fillRect/>
          </a:stretch>
        </p:blipFill>
        <p:spPr>
          <a:xfrm>
            <a:off x="2969428" y="4496958"/>
            <a:ext cx="2738430" cy="3879442"/>
          </a:xfrm>
          <a:prstGeom prst="rect">
            <a:avLst/>
          </a:prstGeom>
          <a:ln>
            <a:solidFill>
              <a:schemeClr val="tx1"/>
            </a:solidFill>
          </a:ln>
        </p:spPr>
      </p:pic>
    </p:spTree>
    <p:extLst>
      <p:ext uri="{BB962C8B-B14F-4D97-AF65-F5344CB8AC3E}">
        <p14:creationId xmlns:p14="http://schemas.microsoft.com/office/powerpoint/2010/main" val="139209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4C8854-F98D-9AB6-4C2F-6BDF83E89F2E}"/>
              </a:ext>
            </a:extLst>
          </p:cNvPr>
          <p:cNvPicPr>
            <a:picLocks noChangeAspect="1"/>
          </p:cNvPicPr>
          <p:nvPr/>
        </p:nvPicPr>
        <p:blipFill>
          <a:blip r:embed="rId2"/>
          <a:stretch>
            <a:fillRect/>
          </a:stretch>
        </p:blipFill>
        <p:spPr>
          <a:xfrm>
            <a:off x="1090076" y="2186864"/>
            <a:ext cx="3248542" cy="460121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BF30CFA-40E4-6DE9-8416-A7A8ED4F0FF4}"/>
              </a:ext>
            </a:extLst>
          </p:cNvPr>
          <p:cNvSpPr>
            <a:spLocks noGrp="1"/>
          </p:cNvSpPr>
          <p:nvPr>
            <p:ph type="title"/>
          </p:nvPr>
        </p:nvSpPr>
        <p:spPr/>
        <p:txBody>
          <a:bodyPr>
            <a:normAutofit/>
          </a:bodyPr>
          <a:lstStyle/>
          <a:p>
            <a:r>
              <a:rPr lang="en-GB" dirty="0"/>
              <a:t>Current Development Plan System &amp; NPF4</a:t>
            </a:r>
          </a:p>
        </p:txBody>
      </p:sp>
      <p:pic>
        <p:nvPicPr>
          <p:cNvPr id="4" name="Content Placeholder 3">
            <a:extLst>
              <a:ext uri="{FF2B5EF4-FFF2-40B4-BE49-F238E27FC236}">
                <a16:creationId xmlns:a16="http://schemas.microsoft.com/office/drawing/2014/main" id="{000C7635-BB4D-39D8-E86B-3FCDCE990631}"/>
              </a:ext>
            </a:extLst>
          </p:cNvPr>
          <p:cNvPicPr>
            <a:picLocks noGrp="1" noChangeAspect="1"/>
          </p:cNvPicPr>
          <p:nvPr>
            <p:ph idx="1"/>
          </p:nvPr>
        </p:nvPicPr>
        <p:blipFill>
          <a:blip r:embed="rId3"/>
          <a:stretch>
            <a:fillRect/>
          </a:stretch>
        </p:blipFill>
        <p:spPr>
          <a:xfrm>
            <a:off x="4638204" y="2186864"/>
            <a:ext cx="7089087" cy="5061741"/>
          </a:xfrm>
          <a:prstGeom prst="rect">
            <a:avLst/>
          </a:prstGeom>
          <a:effectLst>
            <a:outerShdw blurRad="50800" dist="38100" algn="l" rotWithShape="0">
              <a:prstClr val="black">
                <a:alpha val="40000"/>
              </a:prstClr>
            </a:outerShdw>
          </a:effectLst>
        </p:spPr>
      </p:pic>
      <p:cxnSp>
        <p:nvCxnSpPr>
          <p:cNvPr id="10" name="Straight Arrow Connector 9">
            <a:extLst>
              <a:ext uri="{FF2B5EF4-FFF2-40B4-BE49-F238E27FC236}">
                <a16:creationId xmlns:a16="http://schemas.microsoft.com/office/drawing/2014/main" id="{7F6E0868-B532-0CF7-FB8C-25AE0CFA8E9A}"/>
              </a:ext>
            </a:extLst>
          </p:cNvPr>
          <p:cNvCxnSpPr>
            <a:cxnSpLocks/>
          </p:cNvCxnSpPr>
          <p:nvPr/>
        </p:nvCxnSpPr>
        <p:spPr>
          <a:xfrm flipH="1">
            <a:off x="10775092" y="4497984"/>
            <a:ext cx="1230449"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68FFA15-127B-B6C2-7580-4ECA9F7D591C}"/>
              </a:ext>
            </a:extLst>
          </p:cNvPr>
          <p:cNvSpPr txBox="1"/>
          <p:nvPr/>
        </p:nvSpPr>
        <p:spPr>
          <a:xfrm>
            <a:off x="1120462" y="7411931"/>
            <a:ext cx="3228823" cy="461665"/>
          </a:xfrm>
          <a:prstGeom prst="rect">
            <a:avLst/>
          </a:prstGeom>
          <a:noFill/>
        </p:spPr>
        <p:txBody>
          <a:bodyPr wrap="square" rtlCol="0">
            <a:spAutoFit/>
          </a:bodyPr>
          <a:lstStyle/>
          <a:p>
            <a:pPr algn="ctr"/>
            <a:r>
              <a:rPr lang="en-GB" sz="2400">
                <a:solidFill>
                  <a:schemeClr val="bg2">
                    <a:lumMod val="25000"/>
                  </a:schemeClr>
                </a:solidFill>
                <a:latin typeface="Calibri" panose="020F0502020204030204" pitchFamily="34" charset="0"/>
                <a:cs typeface="Calibri" panose="020F0502020204030204" pitchFamily="34" charset="0"/>
              </a:rPr>
              <a:t>Adopted 13</a:t>
            </a:r>
            <a:r>
              <a:rPr lang="en-GB" sz="2400" baseline="30000">
                <a:solidFill>
                  <a:schemeClr val="bg2">
                    <a:lumMod val="25000"/>
                  </a:schemeClr>
                </a:solidFill>
                <a:latin typeface="Calibri" panose="020F0502020204030204" pitchFamily="34" charset="0"/>
                <a:cs typeface="Calibri" panose="020F0502020204030204" pitchFamily="34" charset="0"/>
              </a:rPr>
              <a:t>th</a:t>
            </a:r>
            <a:r>
              <a:rPr lang="en-GB" sz="2400">
                <a:solidFill>
                  <a:schemeClr val="bg2">
                    <a:lumMod val="25000"/>
                  </a:schemeClr>
                </a:solidFill>
                <a:latin typeface="Calibri" panose="020F0502020204030204" pitchFamily="34" charset="0"/>
                <a:cs typeface="Calibri" panose="020F0502020204030204" pitchFamily="34" charset="0"/>
              </a:rPr>
              <a:t> Feb 2023</a:t>
            </a:r>
          </a:p>
        </p:txBody>
      </p:sp>
      <p:pic>
        <p:nvPicPr>
          <p:cNvPr id="3" name="Picture 2">
            <a:extLst>
              <a:ext uri="{FF2B5EF4-FFF2-40B4-BE49-F238E27FC236}">
                <a16:creationId xmlns:a16="http://schemas.microsoft.com/office/drawing/2014/main" id="{8462FE27-D073-18BC-244D-CFA4D6F24342}"/>
              </a:ext>
            </a:extLst>
          </p:cNvPr>
          <p:cNvPicPr>
            <a:picLocks noChangeAspect="1"/>
          </p:cNvPicPr>
          <p:nvPr/>
        </p:nvPicPr>
        <p:blipFill>
          <a:blip r:embed="rId4"/>
          <a:stretch>
            <a:fillRect/>
          </a:stretch>
        </p:blipFill>
        <p:spPr>
          <a:xfrm>
            <a:off x="12016210" y="2958723"/>
            <a:ext cx="4734992" cy="3326165"/>
          </a:xfrm>
          <a:prstGeom prst="rect">
            <a:avLst/>
          </a:prstGeom>
          <a:effectLst>
            <a:outerShdw blurRad="50800" dist="38100" algn="l" rotWithShape="0">
              <a:prstClr val="black">
                <a:alpha val="40000"/>
              </a:prstClr>
            </a:outerShdw>
          </a:effectLst>
        </p:spPr>
      </p:pic>
      <p:cxnSp>
        <p:nvCxnSpPr>
          <p:cNvPr id="11" name="Straight Arrow Connector 10">
            <a:extLst>
              <a:ext uri="{FF2B5EF4-FFF2-40B4-BE49-F238E27FC236}">
                <a16:creationId xmlns:a16="http://schemas.microsoft.com/office/drawing/2014/main" id="{F880781D-CCFE-BEF0-8D85-0D73AFE99896}"/>
              </a:ext>
            </a:extLst>
          </p:cNvPr>
          <p:cNvCxnSpPr>
            <a:cxnSpLocks/>
          </p:cNvCxnSpPr>
          <p:nvPr/>
        </p:nvCxnSpPr>
        <p:spPr>
          <a:xfrm>
            <a:off x="4349287" y="3288356"/>
            <a:ext cx="506918"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C0BDFA9-920F-D044-EA8C-1D74E3529616}"/>
              </a:ext>
            </a:extLst>
          </p:cNvPr>
          <p:cNvSpPr txBox="1"/>
          <p:nvPr/>
        </p:nvSpPr>
        <p:spPr>
          <a:xfrm>
            <a:off x="12016210" y="7411930"/>
            <a:ext cx="4734992" cy="461665"/>
          </a:xfrm>
          <a:prstGeom prst="rect">
            <a:avLst/>
          </a:prstGeom>
          <a:noFill/>
        </p:spPr>
        <p:txBody>
          <a:bodyPr wrap="square" rtlCol="0">
            <a:spAutoFit/>
          </a:bodyPr>
          <a:lstStyle/>
          <a:p>
            <a:pPr algn="ctr"/>
            <a:r>
              <a:rPr lang="en-GB" sz="2400" dirty="0">
                <a:solidFill>
                  <a:schemeClr val="bg2">
                    <a:lumMod val="25000"/>
                  </a:schemeClr>
                </a:solidFill>
                <a:latin typeface="Calibri" panose="020F0502020204030204" pitchFamily="34" charset="0"/>
                <a:cs typeface="Calibri" panose="020F0502020204030204" pitchFamily="34" charset="0"/>
              </a:rPr>
              <a:t>Adopted 19</a:t>
            </a:r>
            <a:r>
              <a:rPr lang="en-GB" sz="2400" baseline="30000" dirty="0">
                <a:solidFill>
                  <a:schemeClr val="bg2">
                    <a:lumMod val="25000"/>
                  </a:schemeClr>
                </a:solidFill>
                <a:latin typeface="Calibri" panose="020F0502020204030204" pitchFamily="34" charset="0"/>
                <a:cs typeface="Calibri" panose="020F0502020204030204" pitchFamily="34" charset="0"/>
              </a:rPr>
              <a:t>th</a:t>
            </a:r>
            <a:r>
              <a:rPr lang="en-GB" sz="2400" dirty="0">
                <a:solidFill>
                  <a:schemeClr val="bg2">
                    <a:lumMod val="25000"/>
                  </a:schemeClr>
                </a:solidFill>
                <a:latin typeface="Calibri" panose="020F0502020204030204" pitchFamily="34" charset="0"/>
                <a:cs typeface="Calibri" panose="020F0502020204030204" pitchFamily="34" charset="0"/>
              </a:rPr>
              <a:t> June 2023</a:t>
            </a:r>
          </a:p>
        </p:txBody>
      </p:sp>
    </p:spTree>
    <p:extLst>
      <p:ext uri="{BB962C8B-B14F-4D97-AF65-F5344CB8AC3E}">
        <p14:creationId xmlns:p14="http://schemas.microsoft.com/office/powerpoint/2010/main" val="2168907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911B-CE00-A62E-B020-B20AEA37F527}"/>
              </a:ext>
            </a:extLst>
          </p:cNvPr>
          <p:cNvSpPr>
            <a:spLocks noGrp="1"/>
          </p:cNvSpPr>
          <p:nvPr>
            <p:ph type="title"/>
          </p:nvPr>
        </p:nvSpPr>
        <p:spPr/>
        <p:txBody>
          <a:bodyPr/>
          <a:lstStyle/>
          <a:p>
            <a:r>
              <a:rPr lang="en-GB"/>
              <a:t>NPF4 Overview</a:t>
            </a:r>
          </a:p>
        </p:txBody>
      </p:sp>
      <p:sp>
        <p:nvSpPr>
          <p:cNvPr id="3" name="Content Placeholder 2">
            <a:extLst>
              <a:ext uri="{FF2B5EF4-FFF2-40B4-BE49-F238E27FC236}">
                <a16:creationId xmlns:a16="http://schemas.microsoft.com/office/drawing/2014/main" id="{93479F3D-27D0-3595-EC1C-33592C014344}"/>
              </a:ext>
            </a:extLst>
          </p:cNvPr>
          <p:cNvSpPr>
            <a:spLocks noGrp="1"/>
          </p:cNvSpPr>
          <p:nvPr>
            <p:ph idx="1"/>
          </p:nvPr>
        </p:nvSpPr>
        <p:spPr>
          <a:xfrm>
            <a:off x="5972471" y="2254323"/>
            <a:ext cx="9424009" cy="6138611"/>
          </a:xfrm>
        </p:spPr>
        <p:txBody>
          <a:bodyPr>
            <a:normAutofit fontScale="92500" lnSpcReduction="10000"/>
          </a:bodyPr>
          <a:lstStyle/>
          <a:p>
            <a:r>
              <a:rPr lang="en-GB"/>
              <a:t>Two main parts</a:t>
            </a:r>
          </a:p>
          <a:p>
            <a:endParaRPr lang="en-GB" sz="800"/>
          </a:p>
          <a:p>
            <a:pPr lvl="1"/>
            <a:r>
              <a:rPr lang="en-GB"/>
              <a:t>National Spatial Strategy for Scotland 2045</a:t>
            </a:r>
          </a:p>
          <a:p>
            <a:pPr lvl="1"/>
            <a:r>
              <a:rPr lang="en-GB"/>
              <a:t>National Planning Policy</a:t>
            </a:r>
          </a:p>
          <a:p>
            <a:endParaRPr lang="en-GB"/>
          </a:p>
          <a:p>
            <a:r>
              <a:rPr lang="en-GB"/>
              <a:t>National Spatial Strategy</a:t>
            </a:r>
          </a:p>
          <a:p>
            <a:pPr lvl="1"/>
            <a:endParaRPr lang="en-GB" sz="800"/>
          </a:p>
          <a:p>
            <a:pPr lvl="1"/>
            <a:r>
              <a:rPr lang="en-GB"/>
              <a:t>Climate and nature crises ‘front and centre’</a:t>
            </a:r>
          </a:p>
          <a:p>
            <a:pPr lvl="1"/>
            <a:endParaRPr lang="en-GB" sz="800"/>
          </a:p>
          <a:p>
            <a:pPr lvl="1"/>
            <a:r>
              <a:rPr lang="en-GB"/>
              <a:t>Three key themes</a:t>
            </a:r>
          </a:p>
          <a:p>
            <a:pPr marL="480024" lvl="1" indent="0">
              <a:buNone/>
            </a:pPr>
            <a:endParaRPr lang="en-GB" sz="900" b="1" i="1"/>
          </a:p>
          <a:p>
            <a:pPr lvl="4">
              <a:buFont typeface="Arial" panose="020B0604020202020204" pitchFamily="34" charset="0"/>
              <a:buChar char="•"/>
            </a:pPr>
            <a:r>
              <a:rPr lang="en-GB" b="1" i="1"/>
              <a:t>sustainable places </a:t>
            </a:r>
            <a:r>
              <a:rPr lang="en-GB"/>
              <a:t>- where we reduce emissions, restore and better connect biodiversity</a:t>
            </a:r>
          </a:p>
          <a:p>
            <a:pPr lvl="4">
              <a:buFont typeface="Arial" panose="020B0604020202020204" pitchFamily="34" charset="0"/>
              <a:buChar char="•"/>
            </a:pPr>
            <a:endParaRPr lang="en-GB" sz="2200" b="1" i="1"/>
          </a:p>
          <a:p>
            <a:pPr lvl="4">
              <a:buFont typeface="Arial" panose="020B0604020202020204" pitchFamily="34" charset="0"/>
              <a:buChar char="•"/>
            </a:pPr>
            <a:r>
              <a:rPr lang="en-GB" b="1" i="1"/>
              <a:t>liveable places</a:t>
            </a:r>
            <a:r>
              <a:rPr lang="en-GB"/>
              <a:t> - where we can all live better, healthier lives</a:t>
            </a:r>
          </a:p>
          <a:p>
            <a:pPr lvl="4">
              <a:buFont typeface="Arial" panose="020B0604020202020204" pitchFamily="34" charset="0"/>
              <a:buChar char="•"/>
            </a:pPr>
            <a:endParaRPr lang="en-GB" sz="2200" b="1" i="1"/>
          </a:p>
          <a:p>
            <a:pPr lvl="4">
              <a:buFont typeface="Arial" panose="020B0604020202020204" pitchFamily="34" charset="0"/>
              <a:buChar char="•"/>
            </a:pPr>
            <a:r>
              <a:rPr lang="en-GB" b="1" i="1"/>
              <a:t>productive places </a:t>
            </a:r>
            <a:r>
              <a:rPr lang="en-GB"/>
              <a:t>- where we have a greener, fairer and more inclusive wellbeing economy</a:t>
            </a:r>
            <a:endParaRPr lang="en-GB" b="1" i="1"/>
          </a:p>
          <a:p>
            <a:pPr lvl="1"/>
            <a:endParaRPr lang="en-GB" sz="1300"/>
          </a:p>
          <a:p>
            <a:pPr lvl="1"/>
            <a:r>
              <a:rPr lang="en-GB"/>
              <a:t>Eighteen ‘national developments’ identified – six under each theme</a:t>
            </a:r>
          </a:p>
          <a:p>
            <a:pPr lvl="1"/>
            <a:endParaRPr lang="en-GB" b="1" i="1"/>
          </a:p>
          <a:p>
            <a:pPr marL="960049" lvl="2" indent="0">
              <a:buNone/>
            </a:pPr>
            <a:endParaRPr lang="en-GB"/>
          </a:p>
        </p:txBody>
      </p:sp>
      <p:pic>
        <p:nvPicPr>
          <p:cNvPr id="4" name="Picture 3">
            <a:extLst>
              <a:ext uri="{FF2B5EF4-FFF2-40B4-BE49-F238E27FC236}">
                <a16:creationId xmlns:a16="http://schemas.microsoft.com/office/drawing/2014/main" id="{1BEFC854-698B-E063-680F-F963B917D0E0}"/>
              </a:ext>
            </a:extLst>
          </p:cNvPr>
          <p:cNvPicPr>
            <a:picLocks noChangeAspect="1"/>
          </p:cNvPicPr>
          <p:nvPr/>
        </p:nvPicPr>
        <p:blipFill>
          <a:blip r:embed="rId2"/>
          <a:stretch>
            <a:fillRect/>
          </a:stretch>
        </p:blipFill>
        <p:spPr>
          <a:xfrm>
            <a:off x="7237051" y="5323628"/>
            <a:ext cx="641637" cy="657042"/>
          </a:xfrm>
          <a:prstGeom prst="rect">
            <a:avLst/>
          </a:prstGeom>
        </p:spPr>
      </p:pic>
      <p:pic>
        <p:nvPicPr>
          <p:cNvPr id="5" name="Picture 4">
            <a:extLst>
              <a:ext uri="{FF2B5EF4-FFF2-40B4-BE49-F238E27FC236}">
                <a16:creationId xmlns:a16="http://schemas.microsoft.com/office/drawing/2014/main" id="{CDF5B823-6835-0272-6BA2-88E138B4E2D8}"/>
              </a:ext>
            </a:extLst>
          </p:cNvPr>
          <p:cNvPicPr>
            <a:picLocks noChangeAspect="1"/>
          </p:cNvPicPr>
          <p:nvPr/>
        </p:nvPicPr>
        <p:blipFill>
          <a:blip r:embed="rId3"/>
          <a:stretch>
            <a:fillRect/>
          </a:stretch>
        </p:blipFill>
        <p:spPr>
          <a:xfrm>
            <a:off x="7237051" y="6192881"/>
            <a:ext cx="630174" cy="611637"/>
          </a:xfrm>
          <a:prstGeom prst="rect">
            <a:avLst/>
          </a:prstGeom>
        </p:spPr>
      </p:pic>
      <p:pic>
        <p:nvPicPr>
          <p:cNvPr id="7" name="Picture 6">
            <a:extLst>
              <a:ext uri="{FF2B5EF4-FFF2-40B4-BE49-F238E27FC236}">
                <a16:creationId xmlns:a16="http://schemas.microsoft.com/office/drawing/2014/main" id="{83A9C144-72F4-996B-E25E-61535CC9E7CD}"/>
              </a:ext>
            </a:extLst>
          </p:cNvPr>
          <p:cNvPicPr>
            <a:picLocks noChangeAspect="1"/>
          </p:cNvPicPr>
          <p:nvPr/>
        </p:nvPicPr>
        <p:blipFill>
          <a:blip r:embed="rId4"/>
          <a:stretch>
            <a:fillRect/>
          </a:stretch>
        </p:blipFill>
        <p:spPr>
          <a:xfrm>
            <a:off x="7237051" y="7021197"/>
            <a:ext cx="641637" cy="651359"/>
          </a:xfrm>
          <a:prstGeom prst="rect">
            <a:avLst/>
          </a:prstGeom>
        </p:spPr>
      </p:pic>
      <p:pic>
        <p:nvPicPr>
          <p:cNvPr id="9" name="Picture 8">
            <a:extLst>
              <a:ext uri="{FF2B5EF4-FFF2-40B4-BE49-F238E27FC236}">
                <a16:creationId xmlns:a16="http://schemas.microsoft.com/office/drawing/2014/main" id="{178DAAD3-E8FC-D6C1-8068-1E9B1BAE2C2C}"/>
              </a:ext>
            </a:extLst>
          </p:cNvPr>
          <p:cNvPicPr>
            <a:picLocks noChangeAspect="1"/>
          </p:cNvPicPr>
          <p:nvPr/>
        </p:nvPicPr>
        <p:blipFill>
          <a:blip r:embed="rId5"/>
          <a:stretch>
            <a:fillRect/>
          </a:stretch>
        </p:blipFill>
        <p:spPr>
          <a:xfrm>
            <a:off x="1504896" y="2189269"/>
            <a:ext cx="4379903" cy="62036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4920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004747-7A65-CB59-1486-CAD188C16860}"/>
              </a:ext>
            </a:extLst>
          </p:cNvPr>
          <p:cNvPicPr>
            <a:picLocks noChangeAspect="1"/>
          </p:cNvPicPr>
          <p:nvPr/>
        </p:nvPicPr>
        <p:blipFill>
          <a:blip r:embed="rId2"/>
          <a:stretch>
            <a:fillRect/>
          </a:stretch>
        </p:blipFill>
        <p:spPr>
          <a:xfrm>
            <a:off x="1672320" y="1482811"/>
            <a:ext cx="6690964" cy="7283248"/>
          </a:xfrm>
          <a:prstGeom prst="rect">
            <a:avLst/>
          </a:prstGeom>
        </p:spPr>
      </p:pic>
      <p:sp>
        <p:nvSpPr>
          <p:cNvPr id="2" name="Title 1">
            <a:extLst>
              <a:ext uri="{FF2B5EF4-FFF2-40B4-BE49-F238E27FC236}">
                <a16:creationId xmlns:a16="http://schemas.microsoft.com/office/drawing/2014/main" id="{179137BE-A679-B039-4515-62F21D4B9288}"/>
              </a:ext>
            </a:extLst>
          </p:cNvPr>
          <p:cNvSpPr>
            <a:spLocks noGrp="1"/>
          </p:cNvSpPr>
          <p:nvPr>
            <p:ph type="title"/>
          </p:nvPr>
        </p:nvSpPr>
        <p:spPr/>
        <p:txBody>
          <a:bodyPr/>
          <a:lstStyle/>
          <a:p>
            <a:r>
              <a:rPr lang="en-GB"/>
              <a:t>NPF4 Overview</a:t>
            </a:r>
          </a:p>
        </p:txBody>
      </p:sp>
      <p:sp>
        <p:nvSpPr>
          <p:cNvPr id="3" name="Content Placeholder 2">
            <a:extLst>
              <a:ext uri="{FF2B5EF4-FFF2-40B4-BE49-F238E27FC236}">
                <a16:creationId xmlns:a16="http://schemas.microsoft.com/office/drawing/2014/main" id="{1E619320-8E7C-CD4E-5861-2B3D63943A1B}"/>
              </a:ext>
            </a:extLst>
          </p:cNvPr>
          <p:cNvSpPr>
            <a:spLocks noGrp="1"/>
          </p:cNvSpPr>
          <p:nvPr>
            <p:ph idx="1"/>
          </p:nvPr>
        </p:nvSpPr>
        <p:spPr>
          <a:xfrm>
            <a:off x="8705517" y="2189269"/>
            <a:ext cx="6826925" cy="6287466"/>
          </a:xfrm>
        </p:spPr>
        <p:txBody>
          <a:bodyPr>
            <a:normAutofit lnSpcReduction="10000"/>
          </a:bodyPr>
          <a:lstStyle/>
          <a:p>
            <a:r>
              <a:rPr lang="en-GB"/>
              <a:t>NE Regional Priorities:</a:t>
            </a:r>
          </a:p>
          <a:p>
            <a:endParaRPr lang="en-GB" sz="900"/>
          </a:p>
          <a:p>
            <a:pPr marL="420023" lvl="1" indent="0">
              <a:buNone/>
            </a:pPr>
            <a:r>
              <a:rPr lang="en-GB" b="1" i="1"/>
              <a:t>“This part of Scotland will play a crucial role in achieving Just Transition to net zero. By guiding RSS and LDPs in this area, our strategy aims to: </a:t>
            </a:r>
          </a:p>
          <a:p>
            <a:endParaRPr lang="en-GB" sz="900" b="1" i="1"/>
          </a:p>
          <a:p>
            <a:pPr lvl="1"/>
            <a:r>
              <a:rPr lang="en-GB" b="1" i="1"/>
              <a:t>Plan infrastructure and investment to support the transition from oil and gas to net zero whilst protecting and enhancing blue and green infrastructure and decarbonising connectivity</a:t>
            </a:r>
          </a:p>
          <a:p>
            <a:pPr lvl="1"/>
            <a:endParaRPr lang="en-GB" sz="900" b="1" i="1"/>
          </a:p>
          <a:p>
            <a:pPr lvl="1"/>
            <a:r>
              <a:rPr lang="en-GB" b="1" i="1"/>
              <a:t>Focus on continued regeneration through the principles of local living and 20 minute neighbourhoods to sustain the skilled workforce and improve local liveability</a:t>
            </a:r>
          </a:p>
          <a:p>
            <a:pPr lvl="1"/>
            <a:endParaRPr lang="en-GB" sz="900" b="1" i="1"/>
          </a:p>
          <a:p>
            <a:pPr lvl="1"/>
            <a:r>
              <a:rPr lang="en-GB" b="1" i="1"/>
              <a:t>Support continued economic diversification and innovation.” </a:t>
            </a:r>
          </a:p>
        </p:txBody>
      </p:sp>
    </p:spTree>
    <p:extLst>
      <p:ext uri="{BB962C8B-B14F-4D97-AF65-F5344CB8AC3E}">
        <p14:creationId xmlns:p14="http://schemas.microsoft.com/office/powerpoint/2010/main" val="1988759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196EDA-6E63-79B1-0CC5-84B726EBFE59}"/>
              </a:ext>
            </a:extLst>
          </p:cNvPr>
          <p:cNvSpPr txBox="1">
            <a:spLocks/>
          </p:cNvSpPr>
          <p:nvPr/>
        </p:nvSpPr>
        <p:spPr>
          <a:xfrm>
            <a:off x="1832000" y="1028158"/>
            <a:ext cx="12406536" cy="1267631"/>
          </a:xfrm>
          <a:prstGeom prst="rect">
            <a:avLst/>
          </a:prstGeom>
        </p:spPr>
        <p:txBody>
          <a:bodyPr vert="horz" lIns="91440" tIns="45720" rIns="91440" bIns="45720" rtlCol="0" anchor="ctr">
            <a:normAutofit/>
          </a:bodyPr>
          <a:lstStyle>
            <a:lvl1pPr algn="l" defTabSz="480023" rtl="0" eaLnBrk="1" latinLnBrk="0" hangingPunct="1">
              <a:spcBef>
                <a:spcPct val="0"/>
              </a:spcBef>
              <a:buNone/>
              <a:defRPr sz="5500" b="0" i="0" kern="1200" baseline="0">
                <a:solidFill>
                  <a:srgbClr val="824998"/>
                </a:solidFill>
                <a:latin typeface="Calibri" panose="020F0502020204030204" pitchFamily="34" charset="0"/>
                <a:ea typeface="+mj-ea"/>
                <a:cs typeface="+mj-cs"/>
              </a:defRPr>
            </a:lvl1pPr>
          </a:lstStyle>
          <a:p>
            <a:r>
              <a:rPr lang="en-GB"/>
              <a:t>NPF 4 Policies </a:t>
            </a:r>
          </a:p>
        </p:txBody>
      </p:sp>
      <p:sp>
        <p:nvSpPr>
          <p:cNvPr id="5" name="Content Placeholder 2">
            <a:extLst>
              <a:ext uri="{FF2B5EF4-FFF2-40B4-BE49-F238E27FC236}">
                <a16:creationId xmlns:a16="http://schemas.microsoft.com/office/drawing/2014/main" id="{E19AB9EF-28CB-BBA3-4F3F-3513CE7D3B61}"/>
              </a:ext>
            </a:extLst>
          </p:cNvPr>
          <p:cNvSpPr txBox="1">
            <a:spLocks/>
          </p:cNvSpPr>
          <p:nvPr/>
        </p:nvSpPr>
        <p:spPr>
          <a:xfrm>
            <a:off x="1462256" y="2384853"/>
            <a:ext cx="13501776" cy="6647935"/>
          </a:xfrm>
          <a:prstGeom prst="rect">
            <a:avLst/>
          </a:prstGeom>
        </p:spPr>
        <p:txBody>
          <a:bodyPr vert="horz" wrap="none" lIns="91440" tIns="45720" rIns="91440" bIns="45720" numCol="1" spcCol="288000" rtlCol="0" anchor="t">
            <a:normAutofit/>
          </a:bodyPr>
          <a:lstStyle>
            <a:lvl1pPr marL="360017" indent="-360017" algn="l" defTabSz="480023" rtl="0" eaLnBrk="1" latinLnBrk="0" hangingPunct="1">
              <a:spcBef>
                <a:spcPct val="20000"/>
              </a:spcBef>
              <a:buClr>
                <a:srgbClr val="2FB8BD"/>
              </a:buClr>
              <a:buFont typeface="Arial"/>
              <a:buChar char="•"/>
              <a:defRPr sz="2400" kern="1200" baseline="0">
                <a:solidFill>
                  <a:schemeClr val="bg2">
                    <a:lumMod val="25000"/>
                  </a:schemeClr>
                </a:solidFill>
                <a:latin typeface="Calibri" panose="020F0502020204030204" pitchFamily="34" charset="0"/>
                <a:ea typeface="+mn-ea"/>
                <a:cs typeface="+mn-cs"/>
              </a:defRPr>
            </a:lvl1pPr>
            <a:lvl2pPr marL="780040" indent="-300016" algn="l" defTabSz="480023" rtl="0" eaLnBrk="1" latinLnBrk="0" hangingPunct="1">
              <a:spcBef>
                <a:spcPct val="20000"/>
              </a:spcBef>
              <a:buClr>
                <a:srgbClr val="2FB8BD"/>
              </a:buClr>
              <a:buFont typeface="Arial"/>
              <a:buChar char="–"/>
              <a:defRPr sz="2400" kern="1200" baseline="0">
                <a:solidFill>
                  <a:schemeClr val="bg2">
                    <a:lumMod val="25000"/>
                  </a:schemeClr>
                </a:solidFill>
                <a:latin typeface="Calibri" panose="020F0502020204030204" pitchFamily="34" charset="0"/>
                <a:ea typeface="+mn-ea"/>
                <a:cs typeface="+mn-cs"/>
              </a:defRPr>
            </a:lvl2pPr>
            <a:lvl3pPr marL="1200061" indent="-240012" algn="l" defTabSz="480023" rtl="0" eaLnBrk="1" latinLnBrk="0" hangingPunct="1">
              <a:spcBef>
                <a:spcPct val="20000"/>
              </a:spcBef>
              <a:buClr>
                <a:srgbClr val="2FB8BD"/>
              </a:buClr>
              <a:buFont typeface="Arial"/>
              <a:buChar char="•"/>
              <a:defRPr sz="2400" kern="1200" baseline="0">
                <a:solidFill>
                  <a:schemeClr val="bg2">
                    <a:lumMod val="25000"/>
                  </a:schemeClr>
                </a:solidFill>
                <a:latin typeface="Calibri" panose="020F0502020204030204" pitchFamily="34" charset="0"/>
                <a:ea typeface="+mn-ea"/>
                <a:cs typeface="+mn-cs"/>
              </a:defRPr>
            </a:lvl3pPr>
            <a:lvl4pPr marL="1680085" indent="-240012" algn="l" defTabSz="480023" rtl="0" eaLnBrk="1" latinLnBrk="0" hangingPunct="1">
              <a:spcBef>
                <a:spcPct val="20000"/>
              </a:spcBef>
              <a:buClr>
                <a:srgbClr val="2FB8BD"/>
              </a:buClr>
              <a:buFont typeface="Arial"/>
              <a:buChar char="–"/>
              <a:defRPr sz="2400" kern="1200" baseline="0">
                <a:solidFill>
                  <a:schemeClr val="bg2">
                    <a:lumMod val="25000"/>
                  </a:schemeClr>
                </a:solidFill>
                <a:latin typeface="Calibri" panose="020F0502020204030204" pitchFamily="34" charset="0"/>
                <a:ea typeface="+mn-ea"/>
                <a:cs typeface="+mn-cs"/>
              </a:defRPr>
            </a:lvl4pPr>
            <a:lvl5pPr marL="2160109" indent="-240012" algn="l" defTabSz="480023" rtl="0" eaLnBrk="1" latinLnBrk="0" hangingPunct="1">
              <a:spcBef>
                <a:spcPct val="20000"/>
              </a:spcBef>
              <a:buClr>
                <a:srgbClr val="2FB8BD"/>
              </a:buClr>
              <a:buFont typeface="Arial"/>
              <a:buChar char="»"/>
              <a:defRPr sz="2400" kern="1200" baseline="0">
                <a:solidFill>
                  <a:schemeClr val="bg2">
                    <a:lumMod val="25000"/>
                  </a:schemeClr>
                </a:solidFill>
                <a:latin typeface="Calibri" panose="020F0502020204030204" pitchFamily="34" charset="0"/>
                <a:ea typeface="+mn-ea"/>
                <a:cs typeface="+mn-cs"/>
              </a:defRPr>
            </a:lvl5pPr>
            <a:lvl6pPr marL="2640134" indent="-240012" algn="l" defTabSz="480023" rtl="0" eaLnBrk="1" latinLnBrk="0" hangingPunct="1">
              <a:spcBef>
                <a:spcPct val="20000"/>
              </a:spcBef>
              <a:buFont typeface="Arial"/>
              <a:buChar char="•"/>
              <a:defRPr sz="2100" kern="1200">
                <a:solidFill>
                  <a:schemeClr val="tx1"/>
                </a:solidFill>
                <a:latin typeface="+mn-lt"/>
                <a:ea typeface="+mn-ea"/>
                <a:cs typeface="+mn-cs"/>
              </a:defRPr>
            </a:lvl6pPr>
            <a:lvl7pPr marL="3120157" indent="-240012" algn="l" defTabSz="480023" rtl="0" eaLnBrk="1" latinLnBrk="0" hangingPunct="1">
              <a:spcBef>
                <a:spcPct val="20000"/>
              </a:spcBef>
              <a:buFont typeface="Arial"/>
              <a:buChar char="•"/>
              <a:defRPr sz="2100" kern="1200">
                <a:solidFill>
                  <a:schemeClr val="tx1"/>
                </a:solidFill>
                <a:latin typeface="+mn-lt"/>
                <a:ea typeface="+mn-ea"/>
                <a:cs typeface="+mn-cs"/>
              </a:defRPr>
            </a:lvl7pPr>
            <a:lvl8pPr marL="3600180" indent="-240012" algn="l" defTabSz="480023" rtl="0" eaLnBrk="1" latinLnBrk="0" hangingPunct="1">
              <a:spcBef>
                <a:spcPct val="20000"/>
              </a:spcBef>
              <a:buFont typeface="Arial"/>
              <a:buChar char="•"/>
              <a:defRPr sz="2100" kern="1200">
                <a:solidFill>
                  <a:schemeClr val="tx1"/>
                </a:solidFill>
                <a:latin typeface="+mn-lt"/>
                <a:ea typeface="+mn-ea"/>
                <a:cs typeface="+mn-cs"/>
              </a:defRPr>
            </a:lvl8pPr>
            <a:lvl9pPr marL="4080205" indent="-240012" algn="l" defTabSz="480023" rtl="0" eaLnBrk="1" latinLnBrk="0" hangingPunct="1">
              <a:spcBef>
                <a:spcPct val="20000"/>
              </a:spcBef>
              <a:buFont typeface="Arial"/>
              <a:buChar char="•"/>
              <a:defRPr sz="2100" kern="1200">
                <a:solidFill>
                  <a:schemeClr val="tx1"/>
                </a:solidFill>
                <a:latin typeface="+mn-lt"/>
                <a:ea typeface="+mn-ea"/>
                <a:cs typeface="+mn-cs"/>
              </a:defRPr>
            </a:lvl9pPr>
          </a:lstStyle>
          <a:p>
            <a:pPr marL="342900" indent="-342900">
              <a:buFont typeface="Arial" panose="020B0604020202020204" pitchFamily="34" charset="0"/>
              <a:buChar char="•"/>
            </a:pPr>
            <a:r>
              <a:rPr lang="en-GB">
                <a:latin typeface="Calibri"/>
                <a:cs typeface="Calibri"/>
              </a:rPr>
              <a:t>Part 2 – National Planning Policy </a:t>
            </a:r>
          </a:p>
          <a:p>
            <a:pPr marL="342900" indent="-342900">
              <a:buFont typeface="Arial" panose="020B0604020202020204" pitchFamily="34" charset="0"/>
              <a:buChar char="•"/>
            </a:pPr>
            <a:endParaRPr lang="en-GB">
              <a:latin typeface="Calibri"/>
              <a:cs typeface="Calibri"/>
            </a:endParaRPr>
          </a:p>
          <a:p>
            <a:pPr marL="342900" indent="-342900">
              <a:buFont typeface="Arial" panose="020B0604020202020204" pitchFamily="34" charset="0"/>
              <a:buChar char="•"/>
            </a:pPr>
            <a:r>
              <a:rPr lang="en-GB">
                <a:latin typeface="Calibri"/>
                <a:cs typeface="Calibri"/>
              </a:rPr>
              <a:t>Three themes</a:t>
            </a:r>
          </a:p>
          <a:p>
            <a:r>
              <a:rPr lang="en-GB">
                <a:solidFill>
                  <a:schemeClr val="accent6"/>
                </a:solidFill>
                <a:latin typeface="Calibri"/>
                <a:cs typeface="Calibri"/>
              </a:rPr>
              <a:t>	</a:t>
            </a:r>
            <a:r>
              <a:rPr lang="en-GB">
                <a:solidFill>
                  <a:srgbClr val="00B0F0"/>
                </a:solidFill>
                <a:latin typeface="Calibri"/>
                <a:cs typeface="Calibri"/>
              </a:rPr>
              <a:t>-</a:t>
            </a:r>
            <a:r>
              <a:rPr lang="en-GB">
                <a:solidFill>
                  <a:schemeClr val="accent6"/>
                </a:solidFill>
                <a:latin typeface="Calibri"/>
                <a:cs typeface="Calibri"/>
              </a:rPr>
              <a:t>	Sustainable Places</a:t>
            </a:r>
            <a:endParaRPr lang="en-GB">
              <a:latin typeface="Calibri"/>
              <a:cs typeface="Calibri"/>
            </a:endParaRPr>
          </a:p>
          <a:p>
            <a:r>
              <a:rPr lang="en-GB">
                <a:solidFill>
                  <a:schemeClr val="accent1"/>
                </a:solidFill>
                <a:latin typeface="Calibri"/>
                <a:cs typeface="Calibri"/>
              </a:rPr>
              <a:t> 	</a:t>
            </a:r>
            <a:r>
              <a:rPr lang="en-GB">
                <a:solidFill>
                  <a:srgbClr val="00B0F0"/>
                </a:solidFill>
                <a:latin typeface="Calibri"/>
                <a:cs typeface="Calibri"/>
              </a:rPr>
              <a:t>-</a:t>
            </a:r>
            <a:r>
              <a:rPr lang="en-GB">
                <a:solidFill>
                  <a:schemeClr val="accent1"/>
                </a:solidFill>
                <a:latin typeface="Calibri"/>
                <a:cs typeface="Calibri"/>
              </a:rPr>
              <a:t>	Liveable Places</a:t>
            </a:r>
          </a:p>
          <a:p>
            <a:r>
              <a:rPr lang="en-GB">
                <a:solidFill>
                  <a:schemeClr val="accent1"/>
                </a:solidFill>
                <a:latin typeface="Calibri"/>
                <a:cs typeface="Calibri"/>
              </a:rPr>
              <a:t>	</a:t>
            </a:r>
            <a:r>
              <a:rPr lang="en-GB">
                <a:solidFill>
                  <a:srgbClr val="00B0F0"/>
                </a:solidFill>
                <a:latin typeface="Calibri"/>
                <a:cs typeface="Calibri"/>
              </a:rPr>
              <a:t>-</a:t>
            </a:r>
            <a:r>
              <a:rPr lang="en-GB">
                <a:solidFill>
                  <a:schemeClr val="accent1"/>
                </a:solidFill>
                <a:latin typeface="Calibri"/>
                <a:cs typeface="Calibri"/>
              </a:rPr>
              <a:t>	</a:t>
            </a:r>
            <a:r>
              <a:rPr lang="en-GB">
                <a:solidFill>
                  <a:schemeClr val="accent3"/>
                </a:solidFill>
                <a:latin typeface="Calibri"/>
                <a:cs typeface="Calibri"/>
              </a:rPr>
              <a:t>Productive Place</a:t>
            </a:r>
          </a:p>
          <a:p>
            <a:pPr marL="342900" indent="-342900">
              <a:buFont typeface="Arial" panose="020B0604020202020204" pitchFamily="34" charset="0"/>
              <a:buChar char="•"/>
            </a:pPr>
            <a:r>
              <a:rPr lang="en-GB">
                <a:solidFill>
                  <a:schemeClr val="tx1"/>
                </a:solidFill>
                <a:latin typeface="Calibri"/>
                <a:cs typeface="Calibri"/>
              </a:rPr>
              <a:t>Each topic area set out in the same way </a:t>
            </a:r>
          </a:p>
          <a:p>
            <a:pPr marL="937224" lvl="1" indent="-457200">
              <a:buFontTx/>
              <a:buChar char="-"/>
            </a:pPr>
            <a:r>
              <a:rPr lang="en-GB">
                <a:latin typeface="Calibri"/>
                <a:cs typeface="Calibri"/>
              </a:rPr>
              <a:t>Policy Intent</a:t>
            </a:r>
          </a:p>
          <a:p>
            <a:pPr marL="937224" lvl="1" indent="-457200">
              <a:buFontTx/>
              <a:buChar char="-"/>
            </a:pPr>
            <a:r>
              <a:rPr lang="en-GB">
                <a:latin typeface="Calibri"/>
                <a:cs typeface="Calibri"/>
              </a:rPr>
              <a:t>Policy Outcome </a:t>
            </a:r>
          </a:p>
          <a:p>
            <a:pPr marL="937224" lvl="1" indent="-457200">
              <a:buFontTx/>
              <a:buChar char="-"/>
            </a:pPr>
            <a:r>
              <a:rPr lang="en-GB">
                <a:latin typeface="Calibri"/>
                <a:cs typeface="Calibri"/>
              </a:rPr>
              <a:t>Local Development Plan section</a:t>
            </a:r>
          </a:p>
          <a:p>
            <a:pPr marL="937224" lvl="1" indent="-457200">
              <a:buFontTx/>
              <a:buChar char="-"/>
            </a:pPr>
            <a:r>
              <a:rPr lang="en-GB">
                <a:latin typeface="Calibri"/>
                <a:cs typeface="Calibri"/>
              </a:rPr>
              <a:t>Policy section</a:t>
            </a:r>
          </a:p>
          <a:p>
            <a:pPr marL="937224" lvl="1" indent="-457200">
              <a:buFontTx/>
              <a:buChar char="-"/>
            </a:pPr>
            <a:r>
              <a:rPr lang="en-GB">
                <a:latin typeface="Calibri"/>
                <a:cs typeface="Calibri"/>
              </a:rPr>
              <a:t>Policy Impact</a:t>
            </a:r>
          </a:p>
          <a:p>
            <a:pPr marL="937224" lvl="1" indent="-457200">
              <a:buFontTx/>
              <a:buChar char="-"/>
            </a:pPr>
            <a:r>
              <a:rPr lang="en-GB">
                <a:latin typeface="Calibri"/>
                <a:cs typeface="Calibri"/>
              </a:rPr>
              <a:t>Key Policy connections </a:t>
            </a:r>
            <a:endParaRPr lang="en-GB"/>
          </a:p>
          <a:p>
            <a:pPr marL="937224" lvl="1" indent="-457200">
              <a:buFontTx/>
              <a:buChar char="-"/>
            </a:pPr>
            <a:endParaRPr lang="en-GB">
              <a:latin typeface="Calibri"/>
              <a:cs typeface="Calibri"/>
            </a:endParaRPr>
          </a:p>
          <a:p>
            <a:pPr marL="937224" lvl="1" indent="-457200">
              <a:buFontTx/>
              <a:buChar char="-"/>
            </a:pPr>
            <a:endParaRPr lang="en-GB">
              <a:latin typeface="Calibri"/>
              <a:cs typeface="Calibri"/>
            </a:endParaRPr>
          </a:p>
          <a:p>
            <a:endParaRPr lang="en-GB"/>
          </a:p>
        </p:txBody>
      </p:sp>
      <p:pic>
        <p:nvPicPr>
          <p:cNvPr id="6" name="Picture 5">
            <a:extLst>
              <a:ext uri="{FF2B5EF4-FFF2-40B4-BE49-F238E27FC236}">
                <a16:creationId xmlns:a16="http://schemas.microsoft.com/office/drawing/2014/main" id="{D78A9650-C965-260F-4064-A83847A4058F}"/>
              </a:ext>
            </a:extLst>
          </p:cNvPr>
          <p:cNvPicPr>
            <a:picLocks noChangeAspect="1"/>
          </p:cNvPicPr>
          <p:nvPr/>
        </p:nvPicPr>
        <p:blipFill>
          <a:blip r:embed="rId2"/>
          <a:stretch>
            <a:fillRect/>
          </a:stretch>
        </p:blipFill>
        <p:spPr>
          <a:xfrm>
            <a:off x="7668121" y="479348"/>
            <a:ext cx="6612910" cy="8642504"/>
          </a:xfrm>
          <a:prstGeom prst="rect">
            <a:avLst/>
          </a:prstGeom>
        </p:spPr>
      </p:pic>
    </p:spTree>
    <p:extLst>
      <p:ext uri="{BB962C8B-B14F-4D97-AF65-F5344CB8AC3E}">
        <p14:creationId xmlns:p14="http://schemas.microsoft.com/office/powerpoint/2010/main" val="1704282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14C1-C6BC-A973-B1A6-5A61F6B6D3F5}"/>
              </a:ext>
            </a:extLst>
          </p:cNvPr>
          <p:cNvSpPr>
            <a:spLocks noGrp="1"/>
          </p:cNvSpPr>
          <p:nvPr>
            <p:ph type="title"/>
          </p:nvPr>
        </p:nvSpPr>
        <p:spPr/>
        <p:txBody>
          <a:bodyPr/>
          <a:lstStyle/>
          <a:p>
            <a:r>
              <a:rPr lang="en-GB" dirty="0">
                <a:solidFill>
                  <a:schemeClr val="accent6"/>
                </a:solidFill>
                <a:latin typeface="Calibri"/>
                <a:cs typeface="Calibri"/>
              </a:rPr>
              <a:t>NPF4 Policy Overview</a:t>
            </a:r>
            <a:endParaRPr lang="en-US">
              <a:solidFill>
                <a:schemeClr val="accent6"/>
              </a:solidFill>
              <a:cs typeface="Calibri" panose="020F0502020204030204" pitchFamily="34" charset="0"/>
            </a:endParaRPr>
          </a:p>
        </p:txBody>
      </p:sp>
      <p:sp>
        <p:nvSpPr>
          <p:cNvPr id="3" name="Content Placeholder 2">
            <a:extLst>
              <a:ext uri="{FF2B5EF4-FFF2-40B4-BE49-F238E27FC236}">
                <a16:creationId xmlns:a16="http://schemas.microsoft.com/office/drawing/2014/main" id="{82FD2EE7-DFD3-EC11-335C-9EC442DA8F5E}"/>
              </a:ext>
            </a:extLst>
          </p:cNvPr>
          <p:cNvSpPr>
            <a:spLocks noGrp="1"/>
          </p:cNvSpPr>
          <p:nvPr>
            <p:ph idx="1"/>
          </p:nvPr>
        </p:nvSpPr>
        <p:spPr>
          <a:xfrm>
            <a:off x="1672321" y="2570205"/>
            <a:ext cx="13501776" cy="6400800"/>
          </a:xfrm>
        </p:spPr>
        <p:txBody>
          <a:bodyPr vert="horz" wrap="none" lIns="91440" tIns="45720" rIns="91440" bIns="45720" numCol="2" spcCol="288000" rtlCol="0" anchor="t">
            <a:normAutofit/>
          </a:bodyPr>
          <a:lstStyle/>
          <a:p>
            <a:pPr marL="342900" indent="-342900">
              <a:buFont typeface="Arial" panose="020B0604020202020204" pitchFamily="34" charset="0"/>
              <a:buChar char="•"/>
            </a:pPr>
            <a:r>
              <a:rPr lang="en-GB" sz="2000"/>
              <a:t>NPF4 should be read as a whole … a package of planning policies to guide us to the place we want Scotland to be in 2045.</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Policy 1- When considering </a:t>
            </a:r>
            <a:r>
              <a:rPr lang="en-GB" sz="2000" b="1">
                <a:effectLst/>
                <a:latin typeface="Calibri" panose="020F0502020204030204" pitchFamily="34" charset="0"/>
                <a:ea typeface="Calibri" panose="020F0502020204030204" pitchFamily="34" charset="0"/>
                <a:cs typeface="Times New Roman" panose="02020603050405020304" pitchFamily="18" charset="0"/>
              </a:rPr>
              <a:t>all </a:t>
            </a:r>
            <a:r>
              <a:rPr lang="en-GB" sz="2000">
                <a:effectLst/>
                <a:latin typeface="Calibri" panose="020F0502020204030204" pitchFamily="34" charset="0"/>
                <a:ea typeface="Calibri" panose="020F0502020204030204" pitchFamily="34" charset="0"/>
                <a:cs typeface="Times New Roman" panose="02020603050405020304" pitchFamily="18" charset="0"/>
              </a:rPr>
              <a:t>development proposals </a:t>
            </a:r>
            <a:r>
              <a:rPr lang="en-GB" sz="2000" b="1">
                <a:effectLst/>
                <a:latin typeface="Calibri" panose="020F0502020204030204" pitchFamily="34" charset="0"/>
                <a:ea typeface="Calibri" panose="020F0502020204030204" pitchFamily="34" charset="0"/>
                <a:cs typeface="Times New Roman" panose="02020603050405020304" pitchFamily="18" charset="0"/>
              </a:rPr>
              <a:t>significant weight </a:t>
            </a:r>
            <a:r>
              <a:rPr lang="en-GB" sz="2000">
                <a:effectLst/>
                <a:latin typeface="Calibri" panose="020F0502020204030204" pitchFamily="34" charset="0"/>
                <a:ea typeface="Calibri" panose="020F0502020204030204" pitchFamily="34" charset="0"/>
                <a:cs typeface="Times New Roman" panose="02020603050405020304" pitchFamily="18" charset="0"/>
              </a:rPr>
              <a:t>will be given to the global climate and nature crises.</a:t>
            </a:r>
          </a:p>
          <a:p>
            <a:pPr marL="342900" indent="-342900">
              <a:buFont typeface="Arial" panose="020B0604020202020204" pitchFamily="34" charset="0"/>
              <a:buChar char="•"/>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2000">
                <a:effectLst/>
                <a:latin typeface="Calibri" panose="020F0502020204030204" pitchFamily="34" charset="0"/>
                <a:ea typeface="Calibri" panose="020F0502020204030204" pitchFamily="34" charset="0"/>
                <a:cs typeface="Times New Roman" panose="02020603050405020304" pitchFamily="18" charset="0"/>
              </a:rPr>
              <a:t>Policy 2 - </a:t>
            </a:r>
            <a:r>
              <a:rPr lang="en-GB" sz="2000" b="1">
                <a:effectLst/>
                <a:latin typeface="Calibri" panose="020F0502020204030204" pitchFamily="34" charset="0"/>
                <a:ea typeface="Calibri" panose="020F0502020204030204" pitchFamily="34" charset="0"/>
                <a:cs typeface="Times New Roman" panose="02020603050405020304" pitchFamily="18" charset="0"/>
              </a:rPr>
              <a:t>sited and designed to minimise lifecycle greenhouse gas emissions</a:t>
            </a:r>
            <a:r>
              <a:rPr lang="en-GB" sz="2000">
                <a:effectLst/>
                <a:latin typeface="Calibri" panose="020F0502020204030204" pitchFamily="34" charset="0"/>
                <a:ea typeface="Calibri" panose="020F0502020204030204" pitchFamily="34" charset="0"/>
                <a:cs typeface="Times New Roman" panose="02020603050405020304" pitchFamily="18" charset="0"/>
              </a:rPr>
              <a:t> as far as possible; Development proposals will be </a:t>
            </a:r>
            <a:r>
              <a:rPr lang="en-GB" sz="2000" b="1">
                <a:effectLst/>
                <a:latin typeface="Calibri" panose="020F0502020204030204" pitchFamily="34" charset="0"/>
                <a:ea typeface="Calibri" panose="020F0502020204030204" pitchFamily="34" charset="0"/>
                <a:cs typeface="Times New Roman" panose="02020603050405020304" pitchFamily="18" charset="0"/>
              </a:rPr>
              <a:t>sited and designed to adapt to current and future risks from climate change</a:t>
            </a:r>
            <a:r>
              <a:rPr lang="en-GB" sz="200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2000">
                <a:ea typeface="Calibri" panose="020F0502020204030204" pitchFamily="34" charset="0"/>
                <a:cs typeface="Times New Roman" panose="02020603050405020304" pitchFamily="18" charset="0"/>
              </a:rPr>
              <a:t>Policy 3 </a:t>
            </a:r>
            <a:r>
              <a:rPr lang="en-GB" sz="2000">
                <a:effectLst/>
                <a:latin typeface="Calibri" panose="020F0502020204030204" pitchFamily="34" charset="0"/>
                <a:ea typeface="Calibri" panose="020F0502020204030204" pitchFamily="34" charset="0"/>
                <a:cs typeface="Times New Roman" panose="02020603050405020304" pitchFamily="18" charset="0"/>
              </a:rPr>
              <a:t>- the </a:t>
            </a:r>
            <a:r>
              <a:rPr lang="en-GB" sz="2000" b="1">
                <a:effectLst/>
                <a:latin typeface="Calibri" panose="020F0502020204030204" pitchFamily="34" charset="0"/>
                <a:ea typeface="Calibri" panose="020F0502020204030204" pitchFamily="34" charset="0"/>
                <a:cs typeface="Times New Roman" panose="02020603050405020304" pitchFamily="18" charset="0"/>
              </a:rPr>
              <a:t>enhancement of biodiversity</a:t>
            </a:r>
            <a:r>
              <a:rPr lang="en-GB" sz="2000">
                <a:effectLst/>
                <a:latin typeface="Calibri" panose="020F0502020204030204" pitchFamily="34" charset="0"/>
                <a:ea typeface="Calibri" panose="020F0502020204030204" pitchFamily="34" charset="0"/>
                <a:cs typeface="Times New Roman" panose="02020603050405020304" pitchFamily="18" charset="0"/>
              </a:rPr>
              <a:t>, including where relevant, restoring degraded habitats and building and </a:t>
            </a:r>
            <a:r>
              <a:rPr lang="en-GB" sz="2000" b="1">
                <a:effectLst/>
                <a:latin typeface="Calibri" panose="020F0502020204030204" pitchFamily="34" charset="0"/>
                <a:ea typeface="Calibri" panose="020F0502020204030204" pitchFamily="34" charset="0"/>
                <a:cs typeface="Times New Roman" panose="02020603050405020304" pitchFamily="18" charset="0"/>
              </a:rPr>
              <a:t>strengthening nature networks and the connections between them</a:t>
            </a:r>
            <a:r>
              <a:rPr lang="en-GB" sz="2000">
                <a:effectLst/>
                <a:latin typeface="Calibri" panose="020F0502020204030204" pitchFamily="34" charset="0"/>
                <a:ea typeface="Calibri" panose="020F0502020204030204" pitchFamily="34" charset="0"/>
                <a:cs typeface="Times New Roman" panose="02020603050405020304" pitchFamily="18" charset="0"/>
              </a:rPr>
              <a:t>. Proposals should also </a:t>
            </a:r>
            <a:r>
              <a:rPr lang="en-GB" sz="2000" b="1">
                <a:effectLst/>
                <a:latin typeface="Calibri" panose="020F0502020204030204" pitchFamily="34" charset="0"/>
                <a:ea typeface="Calibri" panose="020F0502020204030204" pitchFamily="34" charset="0"/>
                <a:cs typeface="Times New Roman" panose="02020603050405020304" pitchFamily="18" charset="0"/>
              </a:rPr>
              <a:t>integrate nature-based solutions</a:t>
            </a:r>
            <a:r>
              <a:rPr lang="en-GB" sz="2000">
                <a:effectLst/>
                <a:latin typeface="Calibri" panose="020F0502020204030204" pitchFamily="34" charset="0"/>
                <a:ea typeface="Calibri" panose="020F0502020204030204" pitchFamily="34" charset="0"/>
                <a:cs typeface="Times New Roman" panose="02020603050405020304" pitchFamily="18" charset="0"/>
              </a:rPr>
              <a:t>, where possible.</a:t>
            </a:r>
            <a:endParaRPr lang="en-GB" sz="2000">
              <a:latin typeface="Calibri"/>
              <a:cs typeface="Calibri"/>
            </a:endParaRPr>
          </a:p>
          <a:p>
            <a:pPr marL="342900" indent="-342900">
              <a:buFont typeface="Arial" panose="020B0604020202020204" pitchFamily="34" charset="0"/>
              <a:buChar char="•"/>
            </a:pPr>
            <a:endParaRPr lang="en-GB"/>
          </a:p>
          <a:p>
            <a:endParaRPr lang="en-GB" sz="900"/>
          </a:p>
          <a:p>
            <a:endParaRPr lang="en-GB" sz="900"/>
          </a:p>
          <a:p>
            <a:endParaRPr lang="en-GB"/>
          </a:p>
        </p:txBody>
      </p:sp>
      <p:pic>
        <p:nvPicPr>
          <p:cNvPr id="15" name="Picture 14">
            <a:extLst>
              <a:ext uri="{FF2B5EF4-FFF2-40B4-BE49-F238E27FC236}">
                <a16:creationId xmlns:a16="http://schemas.microsoft.com/office/drawing/2014/main" id="{4F57DF96-9D6A-2F3E-9555-1F431683579B}"/>
              </a:ext>
            </a:extLst>
          </p:cNvPr>
          <p:cNvPicPr>
            <a:picLocks noChangeAspect="1"/>
          </p:cNvPicPr>
          <p:nvPr/>
        </p:nvPicPr>
        <p:blipFill>
          <a:blip r:embed="rId3"/>
          <a:stretch>
            <a:fillRect/>
          </a:stretch>
        </p:blipFill>
        <p:spPr>
          <a:xfrm>
            <a:off x="8696581" y="2982191"/>
            <a:ext cx="8170658" cy="4617214"/>
          </a:xfrm>
          <a:prstGeom prst="rect">
            <a:avLst/>
          </a:prstGeom>
        </p:spPr>
      </p:pic>
    </p:spTree>
    <p:extLst>
      <p:ext uri="{BB962C8B-B14F-4D97-AF65-F5344CB8AC3E}">
        <p14:creationId xmlns:p14="http://schemas.microsoft.com/office/powerpoint/2010/main" val="129059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14C1-C6BC-A973-B1A6-5A61F6B6D3F5}"/>
              </a:ext>
            </a:extLst>
          </p:cNvPr>
          <p:cNvSpPr>
            <a:spLocks noGrp="1"/>
          </p:cNvSpPr>
          <p:nvPr>
            <p:ph type="title"/>
          </p:nvPr>
        </p:nvSpPr>
        <p:spPr/>
        <p:txBody>
          <a:bodyPr/>
          <a:lstStyle/>
          <a:p>
            <a:r>
              <a:rPr lang="en-GB" dirty="0">
                <a:solidFill>
                  <a:schemeClr val="accent6"/>
                </a:solidFill>
                <a:latin typeface="Calibri"/>
                <a:cs typeface="Calibri"/>
              </a:rPr>
              <a:t>NPF4 Policy Overview</a:t>
            </a:r>
            <a:endParaRPr lang="en-US">
              <a:solidFill>
                <a:schemeClr val="accent6"/>
              </a:solidFill>
              <a:cs typeface="Calibri" panose="020F0502020204030204" pitchFamily="34" charset="0"/>
            </a:endParaRPr>
          </a:p>
        </p:txBody>
      </p:sp>
      <p:sp>
        <p:nvSpPr>
          <p:cNvPr id="3" name="Content Placeholder 2">
            <a:extLst>
              <a:ext uri="{FF2B5EF4-FFF2-40B4-BE49-F238E27FC236}">
                <a16:creationId xmlns:a16="http://schemas.microsoft.com/office/drawing/2014/main" id="{82FD2EE7-DFD3-EC11-335C-9EC442DA8F5E}"/>
              </a:ext>
            </a:extLst>
          </p:cNvPr>
          <p:cNvSpPr>
            <a:spLocks noGrp="1"/>
          </p:cNvSpPr>
          <p:nvPr>
            <p:ph idx="1"/>
          </p:nvPr>
        </p:nvSpPr>
        <p:spPr>
          <a:xfrm>
            <a:off x="1672321" y="2570205"/>
            <a:ext cx="13501776" cy="5973720"/>
          </a:xfrm>
        </p:spPr>
        <p:txBody>
          <a:bodyPr vert="horz" wrap="none" lIns="91440" tIns="45720" rIns="91440" bIns="45720" numCol="2" spcCol="288000" rtlCol="0" anchor="t">
            <a:normAutofit/>
          </a:bodyPr>
          <a:lstStyle/>
          <a:p>
            <a:endParaRPr lang="en-GB"/>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Policy 9 - sustainable reuse, whether </a:t>
            </a:r>
            <a:r>
              <a:rPr lang="en-GB" sz="1800" b="1">
                <a:effectLst/>
                <a:latin typeface="Calibri" panose="020F0502020204030204" pitchFamily="34" charset="0"/>
                <a:ea typeface="Calibri" panose="020F0502020204030204" pitchFamily="34" charset="0"/>
                <a:cs typeface="Times New Roman" panose="02020603050405020304" pitchFamily="18" charset="0"/>
              </a:rPr>
              <a:t>permanent or temporary,</a:t>
            </a:r>
            <a:r>
              <a:rPr lang="en-GB" sz="1800">
                <a:effectLst/>
                <a:latin typeface="Calibri" panose="020F0502020204030204" pitchFamily="34" charset="0"/>
                <a:ea typeface="Calibri" panose="020F0502020204030204" pitchFamily="34" charset="0"/>
                <a:cs typeface="Times New Roman" panose="02020603050405020304" pitchFamily="18" charset="0"/>
              </a:rPr>
              <a:t> will be supported. </a:t>
            </a:r>
            <a:r>
              <a:rPr lang="en-GB" sz="1800">
                <a:ea typeface="Calibri" panose="020F0502020204030204" pitchFamily="34" charset="0"/>
                <a:cs typeface="Times New Roman" panose="02020603050405020304" pitchFamily="18" charset="0"/>
              </a:rPr>
              <a:t>T</a:t>
            </a:r>
            <a:r>
              <a:rPr lang="en-GB" sz="1800">
                <a:effectLst/>
                <a:latin typeface="Calibri" panose="020F0502020204030204" pitchFamily="34" charset="0"/>
                <a:ea typeface="Calibri" panose="020F0502020204030204" pitchFamily="34" charset="0"/>
                <a:cs typeface="Times New Roman" panose="02020603050405020304" pitchFamily="18" charset="0"/>
              </a:rPr>
              <a:t>he biodiversity value of brownfield </a:t>
            </a:r>
            <a:r>
              <a:rPr lang="en-GB" sz="1800" b="1">
                <a:effectLst/>
                <a:latin typeface="Calibri" panose="020F0502020204030204" pitchFamily="34" charset="0"/>
                <a:ea typeface="Calibri" panose="020F0502020204030204" pitchFamily="34" charset="0"/>
                <a:cs typeface="Times New Roman" panose="02020603050405020304" pitchFamily="18" charset="0"/>
              </a:rPr>
              <a:t>land which has naturalised</a:t>
            </a:r>
            <a:r>
              <a:rPr lang="en-GB" sz="1800">
                <a:effectLst/>
                <a:latin typeface="Calibri" panose="020F0502020204030204" pitchFamily="34" charset="0"/>
                <a:ea typeface="Calibri" panose="020F0502020204030204" pitchFamily="34" charset="0"/>
                <a:cs typeface="Times New Roman" panose="02020603050405020304" pitchFamily="18" charset="0"/>
              </a:rPr>
              <a:t> should be taken into account. Demolition will be regarded as the least preferred option.</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a:ea typeface="Calibri" panose="020F0502020204030204" pitchFamily="34" charset="0"/>
                <a:cs typeface="Times New Roman" panose="02020603050405020304" pitchFamily="18" charset="0"/>
              </a:rPr>
              <a:t>Policy 12 </a:t>
            </a:r>
            <a:r>
              <a:rPr lang="en-GB" sz="1800" b="1">
                <a:ea typeface="Calibri" panose="020F0502020204030204" pitchFamily="34" charset="0"/>
                <a:cs typeface="Times New Roman" panose="02020603050405020304" pitchFamily="18" charset="0"/>
              </a:rPr>
              <a:t>- </a:t>
            </a:r>
            <a:r>
              <a:rPr lang="en-GB" sz="1800" b="1">
                <a:effectLst/>
                <a:latin typeface="Calibri" panose="020F0502020204030204" pitchFamily="34" charset="0"/>
                <a:ea typeface="Calibri" panose="020F0502020204030204" pitchFamily="34" charset="0"/>
                <a:cs typeface="Times New Roman" panose="02020603050405020304" pitchFamily="18" charset="0"/>
              </a:rPr>
              <a:t>reuse</a:t>
            </a:r>
            <a:r>
              <a:rPr lang="en-GB" sz="1800">
                <a:effectLst/>
                <a:latin typeface="Calibri" panose="020F0502020204030204" pitchFamily="34" charset="0"/>
                <a:ea typeface="Calibri" panose="020F0502020204030204" pitchFamily="34" charset="0"/>
                <a:cs typeface="Times New Roman" panose="02020603050405020304" pitchFamily="18" charset="0"/>
              </a:rPr>
              <a:t> existing buildings and infrastructure; </a:t>
            </a:r>
            <a:r>
              <a:rPr lang="en-GB" sz="1800" b="1">
                <a:effectLst/>
                <a:latin typeface="Calibri" panose="020F0502020204030204" pitchFamily="34" charset="0"/>
                <a:ea typeface="Calibri" panose="020F0502020204030204" pitchFamily="34" charset="0"/>
                <a:cs typeface="Times New Roman" panose="02020603050405020304" pitchFamily="18" charset="0"/>
              </a:rPr>
              <a:t>minimise</a:t>
            </a:r>
            <a:r>
              <a:rPr lang="en-GB" sz="1800">
                <a:effectLst/>
                <a:latin typeface="Calibri" panose="020F0502020204030204" pitchFamily="34" charset="0"/>
                <a:ea typeface="Calibri" panose="020F0502020204030204" pitchFamily="34" charset="0"/>
                <a:cs typeface="Times New Roman" panose="02020603050405020304" pitchFamily="18" charset="0"/>
              </a:rPr>
              <a:t> demolition and salvage materials for reuse; minimise waste, </a:t>
            </a:r>
            <a:r>
              <a:rPr lang="en-GB" sz="1800" b="1">
                <a:effectLst/>
                <a:latin typeface="Calibri" panose="020F0502020204030204" pitchFamily="34" charset="0"/>
                <a:ea typeface="Calibri" panose="020F0502020204030204" pitchFamily="34" charset="0"/>
                <a:cs typeface="Times New Roman" panose="02020603050405020304" pitchFamily="18" charset="0"/>
              </a:rPr>
              <a:t>reduce pressure </a:t>
            </a:r>
            <a:r>
              <a:rPr lang="en-GB" sz="1800">
                <a:effectLst/>
                <a:latin typeface="Calibri" panose="020F0502020204030204" pitchFamily="34" charset="0"/>
                <a:ea typeface="Calibri" panose="020F0502020204030204" pitchFamily="34" charset="0"/>
                <a:cs typeface="Times New Roman" panose="02020603050405020304" pitchFamily="18" charset="0"/>
              </a:rPr>
              <a:t>on virgin resources and enable building materials, components and products to be disassembled, and </a:t>
            </a:r>
            <a:r>
              <a:rPr lang="en-GB" sz="1800" b="1">
                <a:effectLst/>
                <a:latin typeface="Calibri" panose="020F0502020204030204" pitchFamily="34" charset="0"/>
                <a:ea typeface="Calibri" panose="020F0502020204030204" pitchFamily="34" charset="0"/>
                <a:cs typeface="Times New Roman" panose="02020603050405020304" pitchFamily="18" charset="0"/>
              </a:rPr>
              <a:t>reused</a:t>
            </a:r>
            <a:r>
              <a:rPr lang="en-GB" sz="1800">
                <a:effectLst/>
                <a:latin typeface="Calibri" panose="020F0502020204030204" pitchFamily="34" charset="0"/>
                <a:ea typeface="Calibri" panose="020F0502020204030204" pitchFamily="34" charset="0"/>
                <a:cs typeface="Times New Roman" panose="02020603050405020304" pitchFamily="18" charset="0"/>
              </a:rPr>
              <a:t> at the end of their useful life; use materials with the </a:t>
            </a:r>
            <a:r>
              <a:rPr lang="en-GB" sz="1800" b="1">
                <a:effectLst/>
                <a:latin typeface="Calibri" panose="020F0502020204030204" pitchFamily="34" charset="0"/>
                <a:ea typeface="Calibri" panose="020F0502020204030204" pitchFamily="34" charset="0"/>
                <a:cs typeface="Times New Roman" panose="02020603050405020304" pitchFamily="18" charset="0"/>
              </a:rPr>
              <a:t>lowest forms of embodied emissions</a:t>
            </a:r>
            <a:r>
              <a:rPr lang="en-GB" sz="1800">
                <a:effectLst/>
                <a:latin typeface="Calibri" panose="020F0502020204030204" pitchFamily="34" charset="0"/>
                <a:ea typeface="Calibri" panose="020F0502020204030204" pitchFamily="34" charset="0"/>
                <a:cs typeface="Times New Roman" panose="02020603050405020304" pitchFamily="18" charset="0"/>
              </a:rPr>
              <a:t>, such as recycled and natural construction materials; use materials that are </a:t>
            </a:r>
            <a:r>
              <a:rPr lang="en-GB" sz="1800" b="1">
                <a:effectLst/>
                <a:latin typeface="Calibri" panose="020F0502020204030204" pitchFamily="34" charset="0"/>
                <a:ea typeface="Calibri" panose="020F0502020204030204" pitchFamily="34" charset="0"/>
                <a:cs typeface="Times New Roman" panose="02020603050405020304" pitchFamily="18" charset="0"/>
              </a:rPr>
              <a:t>suitable for reuse with minimal reprocessing</a:t>
            </a:r>
            <a:r>
              <a:rPr lang="en-GB" sz="1800">
                <a:effectLst/>
                <a:latin typeface="Calibri" panose="020F0502020204030204" pitchFamily="34" charset="0"/>
                <a:ea typeface="Calibri" panose="020F0502020204030204" pitchFamily="34" charset="0"/>
                <a:cs typeface="Times New Roman" panose="02020603050405020304" pitchFamily="18" charset="0"/>
              </a:rPr>
              <a:t>.</a:t>
            </a:r>
            <a:endParaRPr lang="en-GB" sz="1800"/>
          </a:p>
          <a:p>
            <a:endParaRPr lang="en-GB" sz="900"/>
          </a:p>
          <a:p>
            <a:endParaRPr lang="en-GB" sz="900"/>
          </a:p>
          <a:p>
            <a:endParaRPr lang="en-GB"/>
          </a:p>
        </p:txBody>
      </p:sp>
      <p:pic>
        <p:nvPicPr>
          <p:cNvPr id="15" name="Picture 14">
            <a:extLst>
              <a:ext uri="{FF2B5EF4-FFF2-40B4-BE49-F238E27FC236}">
                <a16:creationId xmlns:a16="http://schemas.microsoft.com/office/drawing/2014/main" id="{4F57DF96-9D6A-2F3E-9555-1F431683579B}"/>
              </a:ext>
            </a:extLst>
          </p:cNvPr>
          <p:cNvPicPr>
            <a:picLocks noChangeAspect="1"/>
          </p:cNvPicPr>
          <p:nvPr/>
        </p:nvPicPr>
        <p:blipFill>
          <a:blip r:embed="rId3"/>
          <a:stretch>
            <a:fillRect/>
          </a:stretch>
        </p:blipFill>
        <p:spPr>
          <a:xfrm>
            <a:off x="8696581" y="2982191"/>
            <a:ext cx="8170658" cy="4617214"/>
          </a:xfrm>
          <a:prstGeom prst="rect">
            <a:avLst/>
          </a:prstGeom>
        </p:spPr>
      </p:pic>
    </p:spTree>
    <p:extLst>
      <p:ext uri="{BB962C8B-B14F-4D97-AF65-F5344CB8AC3E}">
        <p14:creationId xmlns:p14="http://schemas.microsoft.com/office/powerpoint/2010/main" val="366365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kmiHAlJ1"/>
  <p:tag name="ARTICULATE_DESIGN_ID_1_OFFICE THEME" val="H575fPxL"/>
  <p:tag name="ARTICULATE_DESIGN_ID_3_OFFICE THEME" val="lwBYpnnV"/>
  <p:tag name="ARTICULATE_DESIGN_ID_2_OFFICE THEME" val="Dh295ImQ"/>
  <p:tag name="ARTICULATE_SLIDE_THUMBNAIL_REFRESH" val="1"/>
  <p:tag name="ARTICULATE_SLIDE_COUNT" val="50"/>
  <p:tag name="ARTICULATE_PROJECT_OPEN" val="0"/>
</p:tagLst>
</file>

<file path=ppt/theme/theme1.xml><?xml version="1.0" encoding="utf-8"?>
<a:theme xmlns:a="http://schemas.openxmlformats.org/drawingml/2006/main" name="2022 theme">
  <a:themeElements>
    <a:clrScheme name="ACC 2022 ">
      <a:dk1>
        <a:srgbClr val="252625"/>
      </a:dk1>
      <a:lt1>
        <a:srgbClr val="FFFFFF"/>
      </a:lt1>
      <a:dk2>
        <a:srgbClr val="44546A"/>
      </a:dk2>
      <a:lt2>
        <a:srgbClr val="E7E6E6"/>
      </a:lt2>
      <a:accent1>
        <a:srgbClr val="ED7203"/>
      </a:accent1>
      <a:accent2>
        <a:srgbClr val="B92081"/>
      </a:accent2>
      <a:accent3>
        <a:srgbClr val="7F4995"/>
      </a:accent3>
      <a:accent4>
        <a:srgbClr val="007E9F"/>
      </a:accent4>
      <a:accent5>
        <a:srgbClr val="2EB6BC"/>
      </a:accent5>
      <a:accent6>
        <a:srgbClr val="78B629"/>
      </a:accent6>
      <a:hlink>
        <a:srgbClr val="0563C1"/>
      </a:hlink>
      <a:folHlink>
        <a:srgbClr val="7E489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dirty="0" err="1" smtClean="0">
            <a:solidFill>
              <a:schemeClr val="bg2">
                <a:lumMod val="25000"/>
              </a:schemeClr>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Corporate template LM" id="{56DADF92-391F-2D4D-A0D6-A74F54861BC2}" vid="{FA476B69-517B-2A4A-8E1B-2E421AF95F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1a2eba-1208-4f89-8d5c-c0df67145681" xsi:nil="true"/>
    <lcf76f155ced4ddcb4097134ff3c332f xmlns="08a1cb6c-fa66-45fb-9166-3a0e584647c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C52072CB4845469075F4194ABF38B7" ma:contentTypeVersion="15" ma:contentTypeDescription="Create a new document." ma:contentTypeScope="" ma:versionID="99461df97685c7ba0c8974ca754224d5">
  <xsd:schema xmlns:xsd="http://www.w3.org/2001/XMLSchema" xmlns:xs="http://www.w3.org/2001/XMLSchema" xmlns:p="http://schemas.microsoft.com/office/2006/metadata/properties" xmlns:ns2="08a1cb6c-fa66-45fb-9166-3a0e584647c3" xmlns:ns3="b51a2eba-1208-4f89-8d5c-c0df67145681" targetNamespace="http://schemas.microsoft.com/office/2006/metadata/properties" ma:root="true" ma:fieldsID="980c995ed4598b652d11f4f76e4b1ace" ns2:_="" ns3:_="">
    <xsd:import namespace="08a1cb6c-fa66-45fb-9166-3a0e584647c3"/>
    <xsd:import namespace="b51a2eba-1208-4f89-8d5c-c0df671456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a1cb6c-fa66-45fb-9166-3a0e584647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05b2e48-97ae-4553-b8ed-1f344090c5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1a2eba-1208-4f89-8d5c-c0df6714568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d28099d-4fa9-4d88-a91d-7da563be8228}" ma:internalName="TaxCatchAll" ma:showField="CatchAllData" ma:web="b51a2eba-1208-4f89-8d5c-c0df671456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3D84D3-1304-402A-8C8B-761A3816367A}">
  <ds:schemaRefs>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dcmitype/"/>
    <ds:schemaRef ds:uri="http://schemas.openxmlformats.org/package/2006/metadata/core-properties"/>
    <ds:schemaRef ds:uri="b51a2eba-1208-4f89-8d5c-c0df67145681"/>
    <ds:schemaRef ds:uri="08a1cb6c-fa66-45fb-9166-3a0e584647c3"/>
    <ds:schemaRef ds:uri="http://www.w3.org/XML/1998/namespace"/>
    <ds:schemaRef ds:uri="http://purl.org/dc/elements/1.1/"/>
  </ds:schemaRefs>
</ds:datastoreItem>
</file>

<file path=customXml/itemProps2.xml><?xml version="1.0" encoding="utf-8"?>
<ds:datastoreItem xmlns:ds="http://schemas.openxmlformats.org/officeDocument/2006/customXml" ds:itemID="{F3C9E9F6-EB75-4B6F-AA28-27C030BC145B}">
  <ds:schemaRefs>
    <ds:schemaRef ds:uri="08a1cb6c-fa66-45fb-9166-3a0e584647c3"/>
    <ds:schemaRef ds:uri="b51a2eba-1208-4f89-8d5c-c0df671456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F060EC-C761-4138-B36B-AFAB0E1E62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154</TotalTime>
  <Words>2997</Words>
  <Application>Microsoft Office PowerPoint</Application>
  <PresentationFormat>Custom</PresentationFormat>
  <Paragraphs>298</Paragraphs>
  <Slides>29</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2022 theme</vt:lpstr>
      <vt:lpstr>National Planning Framework 4  &amp; Local Development Plan 2023</vt:lpstr>
      <vt:lpstr>National Planning Framework 4 &amp; LDP 2023 </vt:lpstr>
      <vt:lpstr>Former Development Plan System &amp; NPF3</vt:lpstr>
      <vt:lpstr>Current Development Plan System &amp; NPF4</vt:lpstr>
      <vt:lpstr>NPF4 Overview</vt:lpstr>
      <vt:lpstr>NPF4 Overview</vt:lpstr>
      <vt:lpstr>PowerPoint Presentation</vt:lpstr>
      <vt:lpstr>NPF4 Policy Overview</vt:lpstr>
      <vt:lpstr>NPF4 Policy Overview</vt:lpstr>
      <vt:lpstr>NPF4 Policy Overview</vt:lpstr>
      <vt:lpstr>NPF4 Policy Overview</vt:lpstr>
      <vt:lpstr>NPF4 Policy Overview </vt:lpstr>
      <vt:lpstr>NPF4 Policy Overview </vt:lpstr>
      <vt:lpstr>NPF4 Policy Overview </vt:lpstr>
      <vt:lpstr>Delivery Mechanisms (Regs &amp; Guidance)</vt:lpstr>
      <vt:lpstr>Delivery Mechanisms (Regs &amp; Guidance)</vt:lpstr>
      <vt:lpstr>Delivery Mechanisms (Regs &amp; Guidance)</vt:lpstr>
      <vt:lpstr>Local Development Plan 2023</vt:lpstr>
      <vt:lpstr>Spatial Strategy</vt:lpstr>
      <vt:lpstr>Planning Policies</vt:lpstr>
      <vt:lpstr>Proposals Map</vt:lpstr>
      <vt:lpstr>Opportunity Sites in the LDP</vt:lpstr>
      <vt:lpstr>Opportunity Sites in the LDP</vt:lpstr>
      <vt:lpstr>City Centre Masterplan Sites</vt:lpstr>
      <vt:lpstr>Infrastructure </vt:lpstr>
      <vt:lpstr>Planning Guidance and Masterplans</vt:lpstr>
      <vt:lpstr>NPF4 and ALDP – the relationship </vt:lpstr>
      <vt:lpstr>Aberdeen Local Development Plan 2028 - Timeline</vt:lpstr>
      <vt:lpstr>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 option 1</dc:title>
  <dc:creator>Laura McAra</dc:creator>
  <cp:lastModifiedBy>Donna Laing</cp:lastModifiedBy>
  <cp:revision>1</cp:revision>
  <cp:lastPrinted>2022-04-12T16:10:20Z</cp:lastPrinted>
  <dcterms:created xsi:type="dcterms:W3CDTF">2022-04-11T16:44:52Z</dcterms:created>
  <dcterms:modified xsi:type="dcterms:W3CDTF">2023-06-28T09:07:05Z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387E0DBA-140A-4DD6-97BD-1CF4EDBAE27A</vt:lpwstr>
  </property>
  <property fmtid="{D5CDD505-2E9C-101B-9397-08002B2CF9AE}" pid="3" name="ArticulatePath">
    <vt:lpwstr>https://aberdeencitycouncilo365.sharepoint.com/sites/Network-ACCCorporateInduction-Admin-CorpInduction/Shared Documents/Admin - CorpInduction/Employee Induction-Updated-Nov21</vt:lpwstr>
  </property>
  <property fmtid="{D5CDD505-2E9C-101B-9397-08002B2CF9AE}" pid="4" name="ContentTypeId">
    <vt:lpwstr>0x010100ABC52072CB4845469075F4194ABF38B7</vt:lpwstr>
  </property>
  <property fmtid="{D5CDD505-2E9C-101B-9397-08002B2CF9AE}" pid="5" name="MediaServiceImageTags">
    <vt:lpwstr/>
  </property>
</Properties>
</file>